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82"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63" r:id="rId22"/>
    <p:sldId id="265" r:id="rId23"/>
    <p:sldId id="283" r:id="rId24"/>
    <p:sldId id="260" r:id="rId25"/>
    <p:sldId id="261" r:id="rId26"/>
    <p:sldId id="284" r:id="rId27"/>
    <p:sldId id="285" r:id="rId28"/>
    <p:sldId id="286" r:id="rId29"/>
    <p:sldId id="28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1" d="100"/>
          <a:sy n="101" d="100"/>
        </p:scale>
        <p:origin x="-274" y="-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F4136F-9938-4F61-985D-62CA7EA0D550}" type="datetimeFigureOut">
              <a:rPr lang="en-NZ" smtClean="0"/>
              <a:t>7/10/2014</a:t>
            </a:fld>
            <a:endParaRPr lang="en-NZ"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0F7B8-9CBE-4F1B-A1D0-B18C9B1E5959}" type="slidenum">
              <a:rPr lang="en-NZ" smtClean="0"/>
              <a:t>‹#›</a:t>
            </a:fld>
            <a:endParaRPr lang="en-NZ" dirty="0"/>
          </a:p>
        </p:txBody>
      </p:sp>
    </p:spTree>
    <p:extLst>
      <p:ext uri="{BB962C8B-B14F-4D97-AF65-F5344CB8AC3E}">
        <p14:creationId xmlns:p14="http://schemas.microsoft.com/office/powerpoint/2010/main" val="55483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45AD39B-625C-4C57-B48D-87CDC506808F}" type="slidenum">
              <a:rPr lang="en-US" altLang="en-US" smtClean="0"/>
              <a:pPr eaLnBrk="1" hangingPunct="1"/>
              <a:t>6</a:t>
            </a:fld>
            <a:endParaRPr lang="en-US" altLang="en-US" dirty="0" smtClean="0"/>
          </a:p>
        </p:txBody>
      </p:sp>
      <p:sp>
        <p:nvSpPr>
          <p:cNvPr id="146435" name="Rectangle 2"/>
          <p:cNvSpPr>
            <a:spLocks noGrp="1" noRot="1" noChangeAspect="1" noChangeArrowheads="1" noTextEdit="1"/>
          </p:cNvSpPr>
          <p:nvPr>
            <p:ph type="sldImg"/>
          </p:nvPr>
        </p:nvSpPr>
        <p:spPr>
          <a:xfrm>
            <a:off x="1141413" y="684213"/>
            <a:ext cx="4573587" cy="3430587"/>
          </a:xfrm>
          <a:ln/>
        </p:spPr>
      </p:sp>
      <p:sp>
        <p:nvSpPr>
          <p:cNvPr id="146436"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E194D3-0007-4D7F-A327-64034FFE1591}" type="slidenum">
              <a:rPr lang="en-US" altLang="en-US" smtClean="0"/>
              <a:pPr eaLnBrk="1" hangingPunct="1"/>
              <a:t>15</a:t>
            </a:fld>
            <a:endParaRPr lang="en-US" altLang="en-US" dirty="0" smtClean="0"/>
          </a:p>
        </p:txBody>
      </p:sp>
      <p:sp>
        <p:nvSpPr>
          <p:cNvPr id="155651" name="Rectangle 2"/>
          <p:cNvSpPr>
            <a:spLocks noGrp="1" noRot="1" noChangeAspect="1" noChangeArrowheads="1" noTextEdit="1"/>
          </p:cNvSpPr>
          <p:nvPr>
            <p:ph type="sldImg"/>
          </p:nvPr>
        </p:nvSpPr>
        <p:spPr>
          <a:xfrm>
            <a:off x="1141413" y="684213"/>
            <a:ext cx="4573587" cy="3430587"/>
          </a:xfrm>
          <a:ln/>
        </p:spPr>
      </p:sp>
      <p:sp>
        <p:nvSpPr>
          <p:cNvPr id="155652"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C3A177-4B1D-46AE-B5DB-95F4E92B161E}" type="slidenum">
              <a:rPr lang="en-US" altLang="en-US" smtClean="0"/>
              <a:pPr eaLnBrk="1" hangingPunct="1"/>
              <a:t>16</a:t>
            </a:fld>
            <a:endParaRPr lang="en-US" altLang="en-US" dirty="0" smtClean="0"/>
          </a:p>
        </p:txBody>
      </p:sp>
      <p:sp>
        <p:nvSpPr>
          <p:cNvPr id="156675" name="Rectangle 2"/>
          <p:cNvSpPr>
            <a:spLocks noGrp="1" noRot="1" noChangeAspect="1" noChangeArrowheads="1" noTextEdit="1"/>
          </p:cNvSpPr>
          <p:nvPr>
            <p:ph type="sldImg"/>
          </p:nvPr>
        </p:nvSpPr>
        <p:spPr>
          <a:xfrm>
            <a:off x="1141413" y="684213"/>
            <a:ext cx="4573587" cy="3430587"/>
          </a:xfrm>
          <a:ln/>
        </p:spPr>
      </p:sp>
      <p:sp>
        <p:nvSpPr>
          <p:cNvPr id="156676"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434B5A-CCB5-4F98-800C-8D9960AC9B6D}" type="slidenum">
              <a:rPr lang="en-US" altLang="en-US" smtClean="0"/>
              <a:pPr eaLnBrk="1" hangingPunct="1"/>
              <a:t>17</a:t>
            </a:fld>
            <a:endParaRPr lang="en-US" altLang="en-US" dirty="0" smtClean="0"/>
          </a:p>
        </p:txBody>
      </p:sp>
      <p:sp>
        <p:nvSpPr>
          <p:cNvPr id="157699" name="Rectangle 2"/>
          <p:cNvSpPr>
            <a:spLocks noGrp="1" noRot="1" noChangeAspect="1" noChangeArrowheads="1" noTextEdit="1"/>
          </p:cNvSpPr>
          <p:nvPr>
            <p:ph type="sldImg"/>
          </p:nvPr>
        </p:nvSpPr>
        <p:spPr>
          <a:xfrm>
            <a:off x="1141413" y="684213"/>
            <a:ext cx="4573587" cy="3430587"/>
          </a:xfrm>
          <a:ln/>
        </p:spPr>
      </p:sp>
      <p:sp>
        <p:nvSpPr>
          <p:cNvPr id="157700"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1E4C3B-6DBE-4758-9F83-64FF3929BFD7}" type="slidenum">
              <a:rPr lang="en-US" altLang="en-US" smtClean="0"/>
              <a:pPr eaLnBrk="1" hangingPunct="1"/>
              <a:t>18</a:t>
            </a:fld>
            <a:endParaRPr lang="en-US" altLang="en-US" dirty="0" smtClean="0"/>
          </a:p>
        </p:txBody>
      </p:sp>
      <p:sp>
        <p:nvSpPr>
          <p:cNvPr id="158723" name="Rectangle 2"/>
          <p:cNvSpPr>
            <a:spLocks noGrp="1" noRot="1" noChangeAspect="1" noChangeArrowheads="1" noTextEdit="1"/>
          </p:cNvSpPr>
          <p:nvPr>
            <p:ph type="sldImg"/>
          </p:nvPr>
        </p:nvSpPr>
        <p:spPr>
          <a:xfrm>
            <a:off x="1141413" y="684213"/>
            <a:ext cx="4573587" cy="3430587"/>
          </a:xfrm>
          <a:ln/>
        </p:spPr>
      </p:sp>
      <p:sp>
        <p:nvSpPr>
          <p:cNvPr id="158724"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904D2D-179F-4B07-B79A-3AE6D9C6149B}" type="slidenum">
              <a:rPr lang="en-US" altLang="en-US" smtClean="0"/>
              <a:pPr eaLnBrk="1" hangingPunct="1"/>
              <a:t>19</a:t>
            </a:fld>
            <a:endParaRPr lang="en-US" altLang="en-US" dirty="0" smtClean="0"/>
          </a:p>
        </p:txBody>
      </p:sp>
      <p:sp>
        <p:nvSpPr>
          <p:cNvPr id="159747" name="Rectangle 2"/>
          <p:cNvSpPr>
            <a:spLocks noGrp="1" noRot="1" noChangeAspect="1" noChangeArrowheads="1" noTextEdit="1"/>
          </p:cNvSpPr>
          <p:nvPr>
            <p:ph type="sldImg"/>
          </p:nvPr>
        </p:nvSpPr>
        <p:spPr>
          <a:xfrm>
            <a:off x="1141413" y="684213"/>
            <a:ext cx="4573587" cy="3430587"/>
          </a:xfrm>
          <a:ln/>
        </p:spPr>
      </p:sp>
      <p:sp>
        <p:nvSpPr>
          <p:cNvPr id="159748"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DAB60F-2F95-4931-92D7-93AF49BF83D6}" type="slidenum">
              <a:rPr lang="en-US" altLang="en-US" smtClean="0"/>
              <a:pPr eaLnBrk="1" hangingPunct="1"/>
              <a:t>20</a:t>
            </a:fld>
            <a:endParaRPr lang="en-US" altLang="en-US" dirty="0" smtClean="0"/>
          </a:p>
        </p:txBody>
      </p:sp>
      <p:sp>
        <p:nvSpPr>
          <p:cNvPr id="160771" name="Rectangle 2"/>
          <p:cNvSpPr>
            <a:spLocks noGrp="1" noRot="1" noChangeAspect="1" noChangeArrowheads="1" noTextEdit="1"/>
          </p:cNvSpPr>
          <p:nvPr>
            <p:ph type="sldImg"/>
          </p:nvPr>
        </p:nvSpPr>
        <p:spPr>
          <a:xfrm>
            <a:off x="1141413" y="684213"/>
            <a:ext cx="4573587" cy="3430587"/>
          </a:xfrm>
          <a:ln/>
        </p:spPr>
      </p:sp>
      <p:sp>
        <p:nvSpPr>
          <p:cNvPr id="160772"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69662C-7960-4F13-AD7D-404AB2E1B4E0}" type="slidenum">
              <a:rPr lang="en-US" altLang="en-US" smtClean="0"/>
              <a:pPr eaLnBrk="1" hangingPunct="1"/>
              <a:t>22</a:t>
            </a:fld>
            <a:endParaRPr lang="en-US" altLang="en-US" dirty="0"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xfrm>
            <a:off x="741363" y="4271963"/>
            <a:ext cx="5602287" cy="4579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dirty="0" smtClean="0">
                <a:latin typeface="Arial" pitchFamily="34" charset="0"/>
              </a:rPr>
              <a:t>This model is from David Hawkins, MD, PhD, </a:t>
            </a:r>
            <a:r>
              <a:rPr lang="en-US" altLang="en-US" sz="900" u="sng" dirty="0" smtClean="0">
                <a:latin typeface="Arial" pitchFamily="34" charset="0"/>
              </a:rPr>
              <a:t>Power vs. Force</a:t>
            </a:r>
            <a:r>
              <a:rPr lang="en-US" altLang="en-US" sz="900" dirty="0" smtClean="0">
                <a:latin typeface="Arial" pitchFamily="34" charset="0"/>
              </a:rPr>
              <a:t>.  </a:t>
            </a:r>
          </a:p>
          <a:p>
            <a:pPr>
              <a:lnSpc>
                <a:spcPct val="80000"/>
              </a:lnSpc>
            </a:pPr>
            <a:endParaRPr lang="en-US" altLang="en-US" sz="900" dirty="0" smtClean="0">
              <a:latin typeface="Arial" pitchFamily="34" charset="0"/>
            </a:endParaRPr>
          </a:p>
          <a:p>
            <a:pPr>
              <a:lnSpc>
                <a:spcPct val="80000"/>
              </a:lnSpc>
            </a:pPr>
            <a:r>
              <a:rPr lang="en-US" altLang="en-US" sz="900" dirty="0" smtClean="0">
                <a:latin typeface="Arial" pitchFamily="34" charset="0"/>
              </a:rPr>
              <a:t>What Dr. Hawkins has done is calibrated the energy levels associated with various levels of consciousness.  Notice the “life view” and “emotion” associated with each level.  For apathy the life view is hopeless and the emotion is despair.  You can give examples here.  Apathy… a woman who’s son has been reported missing in action in the war sits day after day in her chair staring out the window.  After many months, someone comes to the door with the news that her son has been found.  In apathy she does not have the energy to respond and still sits staring out the window.  If she moves up to “grief”, she begins to cry.  Now there is more energy and the process of recovery begins.  Someone in “fear” can run like hell to defend themselves.  Hawkins says there were two people in history that had levels of “enlightenment”, Jesus and Buddha.  Gandhi also had a level of 700 and this level of consciousness had enough power that he alone he was able to stop the British armies without firing a shot.</a:t>
            </a:r>
          </a:p>
          <a:p>
            <a:pPr>
              <a:lnSpc>
                <a:spcPct val="80000"/>
              </a:lnSpc>
            </a:pPr>
            <a:endParaRPr lang="en-US" altLang="en-US" sz="900" dirty="0" smtClean="0">
              <a:latin typeface="Arial" pitchFamily="34" charset="0"/>
            </a:endParaRPr>
          </a:p>
          <a:p>
            <a:pPr>
              <a:lnSpc>
                <a:spcPct val="80000"/>
              </a:lnSpc>
            </a:pPr>
            <a:r>
              <a:rPr lang="en-US" altLang="en-US" sz="900" dirty="0" smtClean="0">
                <a:latin typeface="Arial" pitchFamily="34" charset="0"/>
              </a:rPr>
              <a:t>The pink levels are negative energy states.  They attract more negatives.  So we say “He’s having a run of back luck”, “nothing works out”, and so forth.  The negative energy and negative level of consciousness just gets bigger.  The level of courage is the neutral point between positive and negative levels.  This is where recovery starts; the life view becomes “feasible” and the process is “empowerment”.  As one moves to higher positive levels, reaching “willingness”, notice that the life-view is “hopeful” and there is “optimism”.</a:t>
            </a:r>
          </a:p>
          <a:p>
            <a:pPr>
              <a:lnSpc>
                <a:spcPct val="80000"/>
              </a:lnSpc>
            </a:pPr>
            <a:endParaRPr lang="en-US" altLang="en-US" sz="900" dirty="0" smtClean="0">
              <a:latin typeface="Arial" pitchFamily="34" charset="0"/>
            </a:endParaRPr>
          </a:p>
          <a:p>
            <a:pPr>
              <a:lnSpc>
                <a:spcPct val="80000"/>
              </a:lnSpc>
            </a:pPr>
            <a:r>
              <a:rPr lang="en-US" altLang="en-US" sz="900" dirty="0" smtClean="0">
                <a:latin typeface="Arial" pitchFamily="34" charset="0"/>
              </a:rPr>
              <a:t>So how does change happen?  In the negative levels, change happens by force.  A good example of this is the “take down” or restraint event in a psychiatric hospital.  If we are operating at a level of fear or anger, we have to use to force to change behavior.  BUT, in the positive levels there is so much more energy that change happens simply by the power of the level of consciousness.  Imagine LOVE!  That has an energy level of 500, five times the energy of the level of fear!  Imagine to power of four people on a team with a level of consciousness of love… that’s 2,000 compared to the 100 of fear.  There is so much power that the person is just pulled up to the recovery (positive) levels.  </a:t>
            </a:r>
          </a:p>
          <a:p>
            <a:pPr>
              <a:lnSpc>
                <a:spcPct val="80000"/>
              </a:lnSpc>
            </a:pPr>
            <a:endParaRPr lang="en-US" altLang="en-US" sz="900" dirty="0" smtClean="0">
              <a:latin typeface="Arial" pitchFamily="34" charset="0"/>
            </a:endParaRPr>
          </a:p>
          <a:p>
            <a:pPr>
              <a:lnSpc>
                <a:spcPct val="80000"/>
              </a:lnSpc>
            </a:pPr>
            <a:r>
              <a:rPr lang="en-US" altLang="en-US" sz="900" dirty="0" smtClean="0">
                <a:latin typeface="Arial" pitchFamily="34" charset="0"/>
              </a:rPr>
              <a:t>So what does this mean for us?  When we see someone in the low level of apathy, very despondent and despairing, they don’t have enough energy to move forward.  So, Hawkins suggests that we “pour love into him” and that begins to move the person forward.  Interesting that Dr. Hawkins calibrates the level of an Alcoholics Anonymous meeting at 500.  He describes that meeting a “unconditional love”.  AA says this is the principle of attraction not promotion.  So, a person who has relapsed, gone out and done tragic things, comes back to the meeting and is welcomed unconditionally back to the group.  The power of the group moves the person from the levels of shame and guilt right up to willingness, acceptance and recovery begins.  In our lingo, we often refer to this as engagement.</a:t>
            </a:r>
          </a:p>
          <a:p>
            <a:pPr>
              <a:lnSpc>
                <a:spcPct val="80000"/>
              </a:lnSpc>
            </a:pPr>
            <a:endParaRPr lang="en-US" altLang="en-US" sz="900" dirty="0" smtClean="0">
              <a:latin typeface="Arial" pitchFamily="34" charset="0"/>
            </a:endParaRPr>
          </a:p>
          <a:p>
            <a:pPr>
              <a:lnSpc>
                <a:spcPct val="80000"/>
              </a:lnSpc>
            </a:pPr>
            <a:r>
              <a:rPr lang="en-US" altLang="en-US" sz="900" dirty="0" smtClean="0">
                <a:latin typeface="Arial" pitchFamily="34" charset="0"/>
              </a:rPr>
              <a:t>Imagine the power of our environment if we consistently maintained a level of consciousness of LOVE.</a:t>
            </a:r>
          </a:p>
          <a:p>
            <a:pPr>
              <a:lnSpc>
                <a:spcPct val="80000"/>
              </a:lnSpc>
            </a:pPr>
            <a:endParaRPr lang="en-US" altLang="en-US" sz="900"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DD1191-647B-489E-BB2C-4160B3CA3DD8}" type="slidenum">
              <a:rPr lang="en-US" altLang="en-US" smtClean="0"/>
              <a:pPr eaLnBrk="1" hangingPunct="1"/>
              <a:t>7</a:t>
            </a:fld>
            <a:endParaRPr lang="en-US" altLang="en-US" dirty="0" smtClean="0"/>
          </a:p>
        </p:txBody>
      </p:sp>
      <p:sp>
        <p:nvSpPr>
          <p:cNvPr id="147459" name="Rectangle 2"/>
          <p:cNvSpPr>
            <a:spLocks noGrp="1" noRot="1" noChangeAspect="1" noChangeArrowheads="1" noTextEdit="1"/>
          </p:cNvSpPr>
          <p:nvPr>
            <p:ph type="sldImg"/>
          </p:nvPr>
        </p:nvSpPr>
        <p:spPr>
          <a:xfrm>
            <a:off x="1141413" y="684213"/>
            <a:ext cx="4573587" cy="3430587"/>
          </a:xfrm>
          <a:ln/>
        </p:spPr>
      </p:sp>
      <p:sp>
        <p:nvSpPr>
          <p:cNvPr id="147460"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CD03146-C280-41BC-9421-393E35B074E2}" type="slidenum">
              <a:rPr lang="en-US" altLang="en-US" smtClean="0"/>
              <a:pPr eaLnBrk="1" hangingPunct="1"/>
              <a:t>8</a:t>
            </a:fld>
            <a:endParaRPr lang="en-US" altLang="en-US" dirty="0" smtClean="0"/>
          </a:p>
        </p:txBody>
      </p:sp>
      <p:sp>
        <p:nvSpPr>
          <p:cNvPr id="148483" name="Rectangle 2"/>
          <p:cNvSpPr>
            <a:spLocks noGrp="1" noRot="1" noChangeAspect="1" noChangeArrowheads="1" noTextEdit="1"/>
          </p:cNvSpPr>
          <p:nvPr>
            <p:ph type="sldImg"/>
          </p:nvPr>
        </p:nvSpPr>
        <p:spPr>
          <a:xfrm>
            <a:off x="1141413" y="684213"/>
            <a:ext cx="4573587" cy="3430587"/>
          </a:xfrm>
          <a:ln/>
        </p:spPr>
      </p:sp>
      <p:sp>
        <p:nvSpPr>
          <p:cNvPr id="148484"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66CE14-18E9-4B27-B84A-236F843C4588}" type="slidenum">
              <a:rPr lang="en-US" altLang="en-US" smtClean="0"/>
              <a:pPr eaLnBrk="1" hangingPunct="1"/>
              <a:t>9</a:t>
            </a:fld>
            <a:endParaRPr lang="en-US" altLang="en-US" dirty="0" smtClean="0"/>
          </a:p>
        </p:txBody>
      </p:sp>
      <p:sp>
        <p:nvSpPr>
          <p:cNvPr id="149507" name="Rectangle 2"/>
          <p:cNvSpPr>
            <a:spLocks noGrp="1" noRot="1" noChangeAspect="1" noChangeArrowheads="1" noTextEdit="1"/>
          </p:cNvSpPr>
          <p:nvPr>
            <p:ph type="sldImg"/>
          </p:nvPr>
        </p:nvSpPr>
        <p:spPr>
          <a:xfrm>
            <a:off x="1141413" y="684213"/>
            <a:ext cx="4573587" cy="3430587"/>
          </a:xfrm>
          <a:ln/>
        </p:spPr>
      </p:sp>
      <p:sp>
        <p:nvSpPr>
          <p:cNvPr id="149508"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C86ECA-EEFA-48C3-B62D-60A1E61A8EFB}" type="slidenum">
              <a:rPr lang="en-US" altLang="en-US" smtClean="0"/>
              <a:pPr eaLnBrk="1" hangingPunct="1"/>
              <a:t>10</a:t>
            </a:fld>
            <a:endParaRPr lang="en-US" altLang="en-US" dirty="0" smtClean="0"/>
          </a:p>
        </p:txBody>
      </p:sp>
      <p:sp>
        <p:nvSpPr>
          <p:cNvPr id="150531" name="Rectangle 2"/>
          <p:cNvSpPr>
            <a:spLocks noGrp="1" noRot="1" noChangeAspect="1" noChangeArrowheads="1" noTextEdit="1"/>
          </p:cNvSpPr>
          <p:nvPr>
            <p:ph type="sldImg"/>
          </p:nvPr>
        </p:nvSpPr>
        <p:spPr>
          <a:xfrm>
            <a:off x="1141413" y="684213"/>
            <a:ext cx="4573587" cy="3430587"/>
          </a:xfrm>
          <a:ln/>
        </p:spPr>
      </p:sp>
      <p:sp>
        <p:nvSpPr>
          <p:cNvPr id="150532"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4DC061A-E62B-4D73-B98E-912322A0787C}" type="slidenum">
              <a:rPr lang="en-US" altLang="en-US" smtClean="0"/>
              <a:pPr eaLnBrk="1" hangingPunct="1"/>
              <a:t>11</a:t>
            </a:fld>
            <a:endParaRPr lang="en-US" altLang="en-US" dirty="0" smtClean="0"/>
          </a:p>
        </p:txBody>
      </p:sp>
      <p:sp>
        <p:nvSpPr>
          <p:cNvPr id="151555" name="Rectangle 2"/>
          <p:cNvSpPr>
            <a:spLocks noGrp="1" noRot="1" noChangeAspect="1" noChangeArrowheads="1" noTextEdit="1"/>
          </p:cNvSpPr>
          <p:nvPr>
            <p:ph type="sldImg"/>
          </p:nvPr>
        </p:nvSpPr>
        <p:spPr>
          <a:xfrm>
            <a:off x="1141413" y="684213"/>
            <a:ext cx="4573587" cy="3430587"/>
          </a:xfrm>
          <a:ln/>
        </p:spPr>
      </p:sp>
      <p:sp>
        <p:nvSpPr>
          <p:cNvPr id="151556"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5FED00-1721-4793-9484-C285FFDDDC6A}" type="slidenum">
              <a:rPr lang="en-US" altLang="en-US" smtClean="0"/>
              <a:pPr eaLnBrk="1" hangingPunct="1"/>
              <a:t>12</a:t>
            </a:fld>
            <a:endParaRPr lang="en-US" altLang="en-US" dirty="0" smtClean="0"/>
          </a:p>
        </p:txBody>
      </p:sp>
      <p:sp>
        <p:nvSpPr>
          <p:cNvPr id="152579" name="Rectangle 2"/>
          <p:cNvSpPr>
            <a:spLocks noGrp="1" noRot="1" noChangeAspect="1" noChangeArrowheads="1" noTextEdit="1"/>
          </p:cNvSpPr>
          <p:nvPr>
            <p:ph type="sldImg"/>
          </p:nvPr>
        </p:nvSpPr>
        <p:spPr>
          <a:xfrm>
            <a:off x="1141413" y="684213"/>
            <a:ext cx="4573587" cy="3430587"/>
          </a:xfrm>
          <a:ln/>
        </p:spPr>
      </p:sp>
      <p:sp>
        <p:nvSpPr>
          <p:cNvPr id="152580"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066E83-6DC3-4B20-A6C8-54A5626DB07E}" type="slidenum">
              <a:rPr lang="en-US" altLang="en-US" smtClean="0"/>
              <a:pPr eaLnBrk="1" hangingPunct="1"/>
              <a:t>13</a:t>
            </a:fld>
            <a:endParaRPr lang="en-US" altLang="en-US" dirty="0" smtClean="0"/>
          </a:p>
        </p:txBody>
      </p:sp>
      <p:sp>
        <p:nvSpPr>
          <p:cNvPr id="153603" name="Rectangle 2"/>
          <p:cNvSpPr>
            <a:spLocks noGrp="1" noRot="1" noChangeAspect="1" noChangeArrowheads="1" noTextEdit="1"/>
          </p:cNvSpPr>
          <p:nvPr>
            <p:ph type="sldImg"/>
          </p:nvPr>
        </p:nvSpPr>
        <p:spPr>
          <a:xfrm>
            <a:off x="1141413" y="684213"/>
            <a:ext cx="4573587" cy="3430587"/>
          </a:xfrm>
          <a:ln/>
        </p:spPr>
      </p:sp>
      <p:sp>
        <p:nvSpPr>
          <p:cNvPr id="153604"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D79144-16E9-475F-86EE-00F84E9F2DD8}" type="slidenum">
              <a:rPr lang="en-US" altLang="en-US" smtClean="0"/>
              <a:pPr eaLnBrk="1" hangingPunct="1"/>
              <a:t>14</a:t>
            </a:fld>
            <a:endParaRPr lang="en-US" altLang="en-US" dirty="0" smtClean="0"/>
          </a:p>
        </p:txBody>
      </p:sp>
      <p:sp>
        <p:nvSpPr>
          <p:cNvPr id="154627" name="Rectangle 2"/>
          <p:cNvSpPr>
            <a:spLocks noGrp="1" noRot="1" noChangeAspect="1" noChangeArrowheads="1" noTextEdit="1"/>
          </p:cNvSpPr>
          <p:nvPr>
            <p:ph type="sldImg"/>
          </p:nvPr>
        </p:nvSpPr>
        <p:spPr>
          <a:xfrm>
            <a:off x="1141413" y="684213"/>
            <a:ext cx="4573587" cy="3430587"/>
          </a:xfrm>
          <a:ln/>
        </p:spPr>
      </p:sp>
      <p:sp>
        <p:nvSpPr>
          <p:cNvPr id="154628" name="Rectangle 3"/>
          <p:cNvSpPr>
            <a:spLocks noGrp="1" noChangeArrowheads="1"/>
          </p:cNvSpPr>
          <p:nvPr>
            <p:ph type="body" idx="1"/>
          </p:nvPr>
        </p:nvSpPr>
        <p:spPr>
          <a:xfrm>
            <a:off x="685800" y="43449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EF02A9DC-B7B6-4554-9D31-328BD583C9F1}" type="datetime1">
              <a:rPr lang="en-NZ" smtClean="0"/>
              <a:t>7/10/2014</a:t>
            </a:fld>
            <a:endParaRPr lang="en-NZ" dirty="0"/>
          </a:p>
        </p:txBody>
      </p:sp>
      <p:sp>
        <p:nvSpPr>
          <p:cNvPr id="16" name="Slide Number Placeholder 15"/>
          <p:cNvSpPr>
            <a:spLocks noGrp="1"/>
          </p:cNvSpPr>
          <p:nvPr>
            <p:ph type="sldNum" sz="quarter" idx="11"/>
          </p:nvPr>
        </p:nvSpPr>
        <p:spPr/>
        <p:txBody>
          <a:bodyPr/>
          <a:lstStyle/>
          <a:p>
            <a:fld id="{2008C4E6-B855-4E0F-8E40-8DA0B607CD91}" type="slidenum">
              <a:rPr lang="en-NZ" smtClean="0"/>
              <a:t>‹#›</a:t>
            </a:fld>
            <a:endParaRPr lang="en-NZ" dirty="0"/>
          </a:p>
        </p:txBody>
      </p:sp>
      <p:sp>
        <p:nvSpPr>
          <p:cNvPr id="17" name="Footer Placeholder 16"/>
          <p:cNvSpPr>
            <a:spLocks noGrp="1"/>
          </p:cNvSpPr>
          <p:nvPr>
            <p:ph type="ftr" sz="quarter" idx="12"/>
          </p:nvPr>
        </p:nvSpPr>
        <p:spPr/>
        <p:txBody>
          <a:bodyPr/>
          <a:lstStyle/>
          <a:p>
            <a:r>
              <a:rPr lang="en-NZ" dirty="0" smtClean="0"/>
              <a:t>Recovery Opportunity Center</a:t>
            </a:r>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4FBE9D-1D61-44C8-B750-24D8422AF4DE}" type="datetime1">
              <a:rPr lang="en-NZ" smtClean="0"/>
              <a:t>7/10/2014</a:t>
            </a:fld>
            <a:endParaRPr lang="en-NZ" dirty="0"/>
          </a:p>
        </p:txBody>
      </p:sp>
      <p:sp>
        <p:nvSpPr>
          <p:cNvPr id="5" name="Footer Placeholder 4"/>
          <p:cNvSpPr>
            <a:spLocks noGrp="1"/>
          </p:cNvSpPr>
          <p:nvPr>
            <p:ph type="ftr" sz="quarter" idx="11"/>
          </p:nvPr>
        </p:nvSpPr>
        <p:spPr/>
        <p:txBody>
          <a:bodyPr/>
          <a:lstStyle/>
          <a:p>
            <a:r>
              <a:rPr lang="en-NZ" dirty="0" smtClean="0"/>
              <a:t>Recovery Opportunity Center</a:t>
            </a:r>
            <a:endParaRPr lang="en-NZ" dirty="0"/>
          </a:p>
        </p:txBody>
      </p:sp>
      <p:sp>
        <p:nvSpPr>
          <p:cNvPr id="6" name="Slide Number Placeholder 5"/>
          <p:cNvSpPr>
            <a:spLocks noGrp="1"/>
          </p:cNvSpPr>
          <p:nvPr>
            <p:ph type="sldNum" sz="quarter" idx="12"/>
          </p:nvPr>
        </p:nvSpPr>
        <p:spPr/>
        <p:txBody>
          <a:bodyPr/>
          <a:lstStyle/>
          <a:p>
            <a:fld id="{2008C4E6-B855-4E0F-8E40-8DA0B607CD91}" type="slidenum">
              <a:rPr lang="en-NZ" smtClean="0"/>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059530-79F4-4957-B93C-96900A74F3D2}" type="datetime1">
              <a:rPr lang="en-NZ" smtClean="0"/>
              <a:t>7/10/2014</a:t>
            </a:fld>
            <a:endParaRPr lang="en-NZ" dirty="0"/>
          </a:p>
        </p:txBody>
      </p:sp>
      <p:sp>
        <p:nvSpPr>
          <p:cNvPr id="5" name="Footer Placeholder 4"/>
          <p:cNvSpPr>
            <a:spLocks noGrp="1"/>
          </p:cNvSpPr>
          <p:nvPr>
            <p:ph type="ftr" sz="quarter" idx="11"/>
          </p:nvPr>
        </p:nvSpPr>
        <p:spPr/>
        <p:txBody>
          <a:bodyPr/>
          <a:lstStyle/>
          <a:p>
            <a:r>
              <a:rPr lang="en-NZ" dirty="0" smtClean="0"/>
              <a:t>Recovery Opportunity Center</a:t>
            </a:r>
            <a:endParaRPr lang="en-NZ" dirty="0"/>
          </a:p>
        </p:txBody>
      </p:sp>
      <p:sp>
        <p:nvSpPr>
          <p:cNvPr id="6" name="Slide Number Placeholder 5"/>
          <p:cNvSpPr>
            <a:spLocks noGrp="1"/>
          </p:cNvSpPr>
          <p:nvPr>
            <p:ph type="sldNum" sz="quarter" idx="12"/>
          </p:nvPr>
        </p:nvSpPr>
        <p:spPr/>
        <p:txBody>
          <a:bodyPr/>
          <a:lstStyle/>
          <a:p>
            <a:fld id="{2008C4E6-B855-4E0F-8E40-8DA0B607CD91}" type="slidenum">
              <a:rPr lang="en-NZ" smtClean="0"/>
              <a:t>‹#›</a:t>
            </a:fld>
            <a:endParaRPr lang="en-N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1600200"/>
            <a:ext cx="7467600" cy="4525963"/>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D7DFD0B6-4E77-4A88-92B9-BE605A7934CD}" type="slidenum">
              <a:rPr lang="en-US"/>
              <a:pPr>
                <a:defRPr/>
              </a:pPr>
              <a:t>‹#›</a:t>
            </a:fld>
            <a:endParaRPr lang="en-US" dirty="0"/>
          </a:p>
        </p:txBody>
      </p:sp>
    </p:spTree>
    <p:extLst>
      <p:ext uri="{BB962C8B-B14F-4D97-AF65-F5344CB8AC3E}">
        <p14:creationId xmlns:p14="http://schemas.microsoft.com/office/powerpoint/2010/main" val="113715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6EDF3567-36B6-49EC-87B0-DD5C17798AA4}" type="datetime1">
              <a:rPr lang="en-NZ" smtClean="0"/>
              <a:t>7/10/2014</a:t>
            </a:fld>
            <a:endParaRPr lang="en-NZ" dirty="0"/>
          </a:p>
        </p:txBody>
      </p:sp>
      <p:sp>
        <p:nvSpPr>
          <p:cNvPr id="15" name="Slide Number Placeholder 14"/>
          <p:cNvSpPr>
            <a:spLocks noGrp="1"/>
          </p:cNvSpPr>
          <p:nvPr>
            <p:ph type="sldNum" sz="quarter" idx="11"/>
          </p:nvPr>
        </p:nvSpPr>
        <p:spPr/>
        <p:txBody>
          <a:bodyPr/>
          <a:lstStyle/>
          <a:p>
            <a:fld id="{2008C4E6-B855-4E0F-8E40-8DA0B607CD91}" type="slidenum">
              <a:rPr lang="en-NZ" smtClean="0"/>
              <a:t>‹#›</a:t>
            </a:fld>
            <a:endParaRPr lang="en-NZ" dirty="0"/>
          </a:p>
        </p:txBody>
      </p:sp>
      <p:sp>
        <p:nvSpPr>
          <p:cNvPr id="16" name="Footer Placeholder 15"/>
          <p:cNvSpPr>
            <a:spLocks noGrp="1"/>
          </p:cNvSpPr>
          <p:nvPr>
            <p:ph type="ftr" sz="quarter" idx="12"/>
          </p:nvPr>
        </p:nvSpPr>
        <p:spPr/>
        <p:txBody>
          <a:bodyPr/>
          <a:lstStyle/>
          <a:p>
            <a:r>
              <a:rPr lang="en-NZ" dirty="0" smtClean="0"/>
              <a:t>Recovery Opportunity Center</a:t>
            </a:r>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F030431-DF5C-4E35-A0FD-FB6F28403497}" type="datetime1">
              <a:rPr lang="en-NZ" smtClean="0"/>
              <a:t>7/10/2014</a:t>
            </a:fld>
            <a:endParaRPr lang="en-NZ" dirty="0"/>
          </a:p>
        </p:txBody>
      </p:sp>
      <p:sp>
        <p:nvSpPr>
          <p:cNvPr id="13" name="Slide Number Placeholder 12"/>
          <p:cNvSpPr>
            <a:spLocks noGrp="1"/>
          </p:cNvSpPr>
          <p:nvPr>
            <p:ph type="sldNum" sz="quarter" idx="11"/>
          </p:nvPr>
        </p:nvSpPr>
        <p:spPr/>
        <p:txBody>
          <a:bodyPr/>
          <a:lstStyle/>
          <a:p>
            <a:fld id="{2008C4E6-B855-4E0F-8E40-8DA0B607CD91}" type="slidenum">
              <a:rPr lang="en-NZ" smtClean="0"/>
              <a:t>‹#›</a:t>
            </a:fld>
            <a:endParaRPr lang="en-NZ" dirty="0"/>
          </a:p>
        </p:txBody>
      </p:sp>
      <p:sp>
        <p:nvSpPr>
          <p:cNvPr id="14" name="Footer Placeholder 13"/>
          <p:cNvSpPr>
            <a:spLocks noGrp="1"/>
          </p:cNvSpPr>
          <p:nvPr>
            <p:ph type="ftr" sz="quarter" idx="12"/>
          </p:nvPr>
        </p:nvSpPr>
        <p:spPr/>
        <p:txBody>
          <a:bodyPr/>
          <a:lstStyle/>
          <a:p>
            <a:r>
              <a:rPr lang="en-NZ" dirty="0" smtClean="0"/>
              <a:t>Recovery Opportunity Center</a:t>
            </a:r>
            <a:endParaRPr lang="en-NZ"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C9779EF-F972-40D4-8E28-D9D5244A009F}" type="datetime1">
              <a:rPr lang="en-NZ" smtClean="0"/>
              <a:t>7/10/2014</a:t>
            </a:fld>
            <a:endParaRPr lang="en-NZ" dirty="0"/>
          </a:p>
        </p:txBody>
      </p:sp>
      <p:sp>
        <p:nvSpPr>
          <p:cNvPr id="9" name="Slide Number Placeholder 8"/>
          <p:cNvSpPr>
            <a:spLocks noGrp="1"/>
          </p:cNvSpPr>
          <p:nvPr>
            <p:ph type="sldNum" sz="quarter" idx="11"/>
          </p:nvPr>
        </p:nvSpPr>
        <p:spPr/>
        <p:txBody>
          <a:bodyPr/>
          <a:lstStyle/>
          <a:p>
            <a:fld id="{2008C4E6-B855-4E0F-8E40-8DA0B607CD91}" type="slidenum">
              <a:rPr lang="en-NZ" smtClean="0"/>
              <a:t>‹#›</a:t>
            </a:fld>
            <a:endParaRPr lang="en-NZ" dirty="0"/>
          </a:p>
        </p:txBody>
      </p:sp>
      <p:sp>
        <p:nvSpPr>
          <p:cNvPr id="10" name="Footer Placeholder 9"/>
          <p:cNvSpPr>
            <a:spLocks noGrp="1"/>
          </p:cNvSpPr>
          <p:nvPr>
            <p:ph type="ftr" sz="quarter" idx="12"/>
          </p:nvPr>
        </p:nvSpPr>
        <p:spPr/>
        <p:txBody>
          <a:bodyPr/>
          <a:lstStyle/>
          <a:p>
            <a:r>
              <a:rPr lang="en-NZ" dirty="0" smtClean="0"/>
              <a:t>Recovery Opportunity Center</a:t>
            </a:r>
            <a:endParaRPr lang="en-NZ"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B8116EC5-7BCF-4182-8EF5-50315B4B0279}" type="datetime1">
              <a:rPr lang="en-NZ" smtClean="0"/>
              <a:t>7/10/2014</a:t>
            </a:fld>
            <a:endParaRPr lang="en-NZ" dirty="0"/>
          </a:p>
        </p:txBody>
      </p:sp>
      <p:sp>
        <p:nvSpPr>
          <p:cNvPr id="15" name="Slide Number Placeholder 14"/>
          <p:cNvSpPr>
            <a:spLocks noGrp="1"/>
          </p:cNvSpPr>
          <p:nvPr>
            <p:ph type="sldNum" sz="quarter" idx="11"/>
          </p:nvPr>
        </p:nvSpPr>
        <p:spPr/>
        <p:txBody>
          <a:bodyPr/>
          <a:lstStyle/>
          <a:p>
            <a:fld id="{2008C4E6-B855-4E0F-8E40-8DA0B607CD91}" type="slidenum">
              <a:rPr lang="en-NZ" smtClean="0"/>
              <a:t>‹#›</a:t>
            </a:fld>
            <a:endParaRPr lang="en-NZ" dirty="0"/>
          </a:p>
        </p:txBody>
      </p:sp>
      <p:sp>
        <p:nvSpPr>
          <p:cNvPr id="16" name="Footer Placeholder 15"/>
          <p:cNvSpPr>
            <a:spLocks noGrp="1"/>
          </p:cNvSpPr>
          <p:nvPr>
            <p:ph type="ftr" sz="quarter" idx="12"/>
          </p:nvPr>
        </p:nvSpPr>
        <p:spPr/>
        <p:txBody>
          <a:bodyPr/>
          <a:lstStyle/>
          <a:p>
            <a:r>
              <a:rPr lang="en-NZ" dirty="0" smtClean="0"/>
              <a:t>Recovery Opportunity Center</a:t>
            </a:r>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38625C59-1DA4-4233-B3A1-6F36A00637EF}" type="datetime1">
              <a:rPr lang="en-NZ" smtClean="0"/>
              <a:t>7/10/2014</a:t>
            </a:fld>
            <a:endParaRPr lang="en-NZ" dirty="0"/>
          </a:p>
        </p:txBody>
      </p:sp>
      <p:sp>
        <p:nvSpPr>
          <p:cNvPr id="8" name="Slide Number Placeholder 7"/>
          <p:cNvSpPr>
            <a:spLocks noGrp="1"/>
          </p:cNvSpPr>
          <p:nvPr>
            <p:ph type="sldNum" sz="quarter" idx="11"/>
          </p:nvPr>
        </p:nvSpPr>
        <p:spPr/>
        <p:txBody>
          <a:bodyPr/>
          <a:lstStyle/>
          <a:p>
            <a:fld id="{2008C4E6-B855-4E0F-8E40-8DA0B607CD91}" type="slidenum">
              <a:rPr lang="en-NZ" smtClean="0"/>
              <a:t>‹#›</a:t>
            </a:fld>
            <a:endParaRPr lang="en-NZ" dirty="0"/>
          </a:p>
        </p:txBody>
      </p:sp>
      <p:sp>
        <p:nvSpPr>
          <p:cNvPr id="9" name="Footer Placeholder 8"/>
          <p:cNvSpPr>
            <a:spLocks noGrp="1"/>
          </p:cNvSpPr>
          <p:nvPr>
            <p:ph type="ftr" sz="quarter" idx="12"/>
          </p:nvPr>
        </p:nvSpPr>
        <p:spPr/>
        <p:txBody>
          <a:bodyPr/>
          <a:lstStyle/>
          <a:p>
            <a:r>
              <a:rPr lang="en-NZ" dirty="0" smtClean="0"/>
              <a:t>Recovery Opportunity Center</a:t>
            </a:r>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7BB3926-04CB-4885-9BE4-4838AC22381C}" type="datetime1">
              <a:rPr lang="en-NZ" smtClean="0"/>
              <a:t>7/10/2014</a:t>
            </a:fld>
            <a:endParaRPr lang="en-NZ" dirty="0"/>
          </a:p>
        </p:txBody>
      </p:sp>
      <p:sp>
        <p:nvSpPr>
          <p:cNvPr id="6" name="Slide Number Placeholder 5"/>
          <p:cNvSpPr>
            <a:spLocks noGrp="1"/>
          </p:cNvSpPr>
          <p:nvPr>
            <p:ph type="sldNum" sz="quarter" idx="11"/>
          </p:nvPr>
        </p:nvSpPr>
        <p:spPr/>
        <p:txBody>
          <a:bodyPr/>
          <a:lstStyle/>
          <a:p>
            <a:fld id="{2008C4E6-B855-4E0F-8E40-8DA0B607CD91}" type="slidenum">
              <a:rPr lang="en-NZ" smtClean="0"/>
              <a:t>‹#›</a:t>
            </a:fld>
            <a:endParaRPr lang="en-NZ" dirty="0"/>
          </a:p>
        </p:txBody>
      </p:sp>
      <p:sp>
        <p:nvSpPr>
          <p:cNvPr id="7" name="Footer Placeholder 6"/>
          <p:cNvSpPr>
            <a:spLocks noGrp="1"/>
          </p:cNvSpPr>
          <p:nvPr>
            <p:ph type="ftr" sz="quarter" idx="12"/>
          </p:nvPr>
        </p:nvSpPr>
        <p:spPr/>
        <p:txBody>
          <a:bodyPr/>
          <a:lstStyle/>
          <a:p>
            <a:r>
              <a:rPr lang="en-NZ" dirty="0" smtClean="0"/>
              <a:t>Recovery Opportunity Center</a:t>
            </a:r>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CA86AD7-F63F-49D1-8CBF-79D5B4852864}" type="datetime1">
              <a:rPr lang="en-NZ" smtClean="0"/>
              <a:t>7/10/2014</a:t>
            </a:fld>
            <a:endParaRPr lang="en-NZ" dirty="0"/>
          </a:p>
        </p:txBody>
      </p:sp>
      <p:sp>
        <p:nvSpPr>
          <p:cNvPr id="16" name="Slide Number Placeholder 15"/>
          <p:cNvSpPr>
            <a:spLocks noGrp="1"/>
          </p:cNvSpPr>
          <p:nvPr>
            <p:ph type="sldNum" sz="quarter" idx="11"/>
          </p:nvPr>
        </p:nvSpPr>
        <p:spPr/>
        <p:txBody>
          <a:bodyPr/>
          <a:lstStyle/>
          <a:p>
            <a:fld id="{2008C4E6-B855-4E0F-8E40-8DA0B607CD91}" type="slidenum">
              <a:rPr lang="en-NZ" smtClean="0"/>
              <a:t>‹#›</a:t>
            </a:fld>
            <a:endParaRPr lang="en-NZ" dirty="0"/>
          </a:p>
        </p:txBody>
      </p:sp>
      <p:sp>
        <p:nvSpPr>
          <p:cNvPr id="17" name="Footer Placeholder 16"/>
          <p:cNvSpPr>
            <a:spLocks noGrp="1"/>
          </p:cNvSpPr>
          <p:nvPr>
            <p:ph type="ftr" sz="quarter" idx="12"/>
          </p:nvPr>
        </p:nvSpPr>
        <p:spPr/>
        <p:txBody>
          <a:bodyPr/>
          <a:lstStyle/>
          <a:p>
            <a:r>
              <a:rPr lang="en-NZ" dirty="0" smtClean="0"/>
              <a:t>Recovery Opportunity Center</a:t>
            </a:r>
            <a:endParaRPr lang="en-NZ"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44E47031-02DE-459B-8257-EE8AFFFCEBCD}" type="datetime1">
              <a:rPr lang="en-NZ" smtClean="0"/>
              <a:t>7/10/2014</a:t>
            </a:fld>
            <a:endParaRPr lang="en-NZ" dirty="0"/>
          </a:p>
        </p:txBody>
      </p:sp>
      <p:sp>
        <p:nvSpPr>
          <p:cNvPr id="14" name="Slide Number Placeholder 13"/>
          <p:cNvSpPr>
            <a:spLocks noGrp="1"/>
          </p:cNvSpPr>
          <p:nvPr>
            <p:ph type="sldNum" sz="quarter" idx="11"/>
          </p:nvPr>
        </p:nvSpPr>
        <p:spPr/>
        <p:txBody>
          <a:bodyPr/>
          <a:lstStyle/>
          <a:p>
            <a:fld id="{2008C4E6-B855-4E0F-8E40-8DA0B607CD91}" type="slidenum">
              <a:rPr lang="en-NZ" smtClean="0"/>
              <a:t>‹#›</a:t>
            </a:fld>
            <a:endParaRPr lang="en-NZ" dirty="0"/>
          </a:p>
        </p:txBody>
      </p:sp>
      <p:sp>
        <p:nvSpPr>
          <p:cNvPr id="15" name="Footer Placeholder 14"/>
          <p:cNvSpPr>
            <a:spLocks noGrp="1"/>
          </p:cNvSpPr>
          <p:nvPr>
            <p:ph type="ftr" sz="quarter" idx="12"/>
          </p:nvPr>
        </p:nvSpPr>
        <p:spPr/>
        <p:txBody>
          <a:bodyPr/>
          <a:lstStyle/>
          <a:p>
            <a:r>
              <a:rPr lang="en-NZ" dirty="0" smtClean="0"/>
              <a:t>Recovery Opportunity Center</a:t>
            </a:r>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bg2">
                <a:lumMod val="97000"/>
                <a:alpha val="89000"/>
              </a:schemeClr>
            </a:gs>
            <a:gs pos="17999">
              <a:srgbClr val="FEE7F2"/>
            </a:gs>
            <a:gs pos="36000">
              <a:srgbClr val="FAC77D"/>
            </a:gs>
            <a:gs pos="61000">
              <a:srgbClr val="FBA97D"/>
            </a:gs>
            <a:gs pos="82001">
              <a:srgbClr val="FBD49C"/>
            </a:gs>
            <a:gs pos="100000">
              <a:srgbClr val="FEE7F2"/>
            </a:gs>
          </a:gsLst>
          <a:lin ang="27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E97BA8C-5B02-4A64-9CD9-9261E74C6A37}" type="datetime1">
              <a:rPr lang="en-NZ" smtClean="0"/>
              <a:t>7/10/2014</a:t>
            </a:fld>
            <a:endParaRPr lang="en-NZ"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r>
              <a:rPr lang="en-NZ" dirty="0" smtClean="0"/>
              <a:t>Recovery Opportunity Center</a:t>
            </a:r>
            <a:endParaRPr lang="en-NZ"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008C4E6-B855-4E0F-8E40-8DA0B607CD91}" type="slidenum">
              <a:rPr lang="en-NZ" smtClean="0"/>
              <a:t>‹#›</a:t>
            </a:fld>
            <a:endParaRPr lang="en-NZ"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lisas@recoveryinnovations.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1219200"/>
            <a:ext cx="7543800" cy="2152650"/>
          </a:xfrm>
        </p:spPr>
        <p:txBody>
          <a:bodyPr/>
          <a:lstStyle/>
          <a:p>
            <a:r>
              <a:rPr lang="en-NZ" dirty="0" smtClean="0"/>
              <a:t>FACING UP</a:t>
            </a:r>
            <a:endParaRPr lang="en-NZ" dirty="0"/>
          </a:p>
        </p:txBody>
      </p:sp>
      <p:sp>
        <p:nvSpPr>
          <p:cNvPr id="3" name="Subtitle 2"/>
          <p:cNvSpPr>
            <a:spLocks noGrp="1"/>
          </p:cNvSpPr>
          <p:nvPr>
            <p:ph type="subTitle" idx="1"/>
          </p:nvPr>
        </p:nvSpPr>
        <p:spPr/>
        <p:txBody>
          <a:bodyPr/>
          <a:lstStyle/>
          <a:p>
            <a:r>
              <a:rPr lang="en-NZ" dirty="0" smtClean="0"/>
              <a:t>A GUIDE TO SELF DIRECTING WELLNESS</a:t>
            </a:r>
            <a:endParaRPr lang="en-NZ" dirty="0"/>
          </a:p>
        </p:txBody>
      </p:sp>
      <p:pic>
        <p:nvPicPr>
          <p:cNvPr id="1027" name="Picture 3" descr="C:\Users\lisas\AppData\Local\Microsoft\Windows\Temporary Internet Files\Content.IE5\ZXXGO2RG\MP9004074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987800"/>
            <a:ext cx="3962400" cy="26416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2"/>
          </p:nvPr>
        </p:nvSpPr>
        <p:spPr/>
        <p:txBody>
          <a:bodyPr/>
          <a:lstStyle/>
          <a:p>
            <a:r>
              <a:rPr lang="en-NZ" dirty="0"/>
              <a:t>©</a:t>
            </a:r>
          </a:p>
          <a:p>
            <a:r>
              <a:rPr lang="en-NZ" dirty="0" smtClean="0"/>
              <a:t>Recovery Opportunity Center</a:t>
            </a:r>
            <a:endParaRPr lang="en-NZ" dirty="0"/>
          </a:p>
        </p:txBody>
      </p:sp>
      <p:sp>
        <p:nvSpPr>
          <p:cNvPr id="6" name="Slide Number Placeholder 5"/>
          <p:cNvSpPr>
            <a:spLocks noGrp="1"/>
          </p:cNvSpPr>
          <p:nvPr>
            <p:ph type="sldNum" sz="quarter" idx="11"/>
          </p:nvPr>
        </p:nvSpPr>
        <p:spPr/>
        <p:txBody>
          <a:bodyPr/>
          <a:lstStyle/>
          <a:p>
            <a:fld id="{2008C4E6-B855-4E0F-8E40-8DA0B607CD91}" type="slidenum">
              <a:rPr lang="en-NZ" smtClean="0"/>
              <a:t>1</a:t>
            </a:fld>
            <a:endParaRPr lang="en-NZ" dirty="0"/>
          </a:p>
        </p:txBody>
      </p:sp>
      <p:pic>
        <p:nvPicPr>
          <p:cNvPr id="1028" name="Picture 4" descr="C:\Users\lisas\Desktop\roc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41148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3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3429000" y="1905000"/>
            <a:ext cx="2514600" cy="4419600"/>
            <a:chOff x="2448" y="1104"/>
            <a:chExt cx="1374" cy="2064"/>
          </a:xfrm>
        </p:grpSpPr>
        <p:sp>
          <p:nvSpPr>
            <p:cNvPr id="37905" name="AutoShape 3"/>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37906" name="Freeform 4"/>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07" name="Freeform 5"/>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08" name="Freeform 6"/>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09" name="Freeform 7"/>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10" name="Freeform 8"/>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11" name="Freeform 9"/>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12" name="Freeform 10"/>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13" name="Freeform 11"/>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14" name="Freeform 12"/>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15" name="Freeform 13"/>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16" name="Freeform 14"/>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17" name="Freeform 15"/>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18" name="Freeform 16"/>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19" name="Freeform 17"/>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20" name="Freeform 18"/>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21" name="Freeform 19"/>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22" name="Freeform 20"/>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23" name="Freeform 21"/>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24" name="Rectangle 22"/>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7925" name="Freeform 23"/>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26" name="Freeform 24"/>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27" name="Freeform 25"/>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7928" name="Freeform 26"/>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37891" name="AutoShape 27"/>
          <p:cNvSpPr>
            <a:spLocks noChangeArrowheads="1"/>
          </p:cNvSpPr>
          <p:nvPr/>
        </p:nvSpPr>
        <p:spPr bwMode="auto">
          <a:xfrm>
            <a:off x="2514600" y="58674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7892" name="AutoShape 28"/>
          <p:cNvSpPr>
            <a:spLocks noChangeArrowheads="1"/>
          </p:cNvSpPr>
          <p:nvPr/>
        </p:nvSpPr>
        <p:spPr bwMode="auto">
          <a:xfrm>
            <a:off x="2514600" y="53340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7893" name="Text Box 29"/>
          <p:cNvSpPr txBox="1">
            <a:spLocks noChangeArrowheads="1"/>
          </p:cNvSpPr>
          <p:nvPr/>
        </p:nvSpPr>
        <p:spPr bwMode="auto">
          <a:xfrm>
            <a:off x="3448050" y="5519738"/>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Disappointment</a:t>
            </a:r>
          </a:p>
        </p:txBody>
      </p:sp>
      <p:sp>
        <p:nvSpPr>
          <p:cNvPr id="37894" name="AutoShape 30"/>
          <p:cNvSpPr>
            <a:spLocks noChangeArrowheads="1"/>
          </p:cNvSpPr>
          <p:nvPr/>
        </p:nvSpPr>
        <p:spPr bwMode="auto">
          <a:xfrm>
            <a:off x="2514600" y="48006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7895" name="AutoShape 31"/>
          <p:cNvSpPr>
            <a:spLocks noChangeArrowheads="1"/>
          </p:cNvSpPr>
          <p:nvPr/>
        </p:nvSpPr>
        <p:spPr bwMode="auto">
          <a:xfrm>
            <a:off x="2514600" y="42672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7896" name="AutoShape 32"/>
          <p:cNvSpPr>
            <a:spLocks noChangeArrowheads="1"/>
          </p:cNvSpPr>
          <p:nvPr/>
        </p:nvSpPr>
        <p:spPr bwMode="auto">
          <a:xfrm>
            <a:off x="2514600" y="37338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63905" name="AutoShape 33"/>
          <p:cNvSpPr>
            <a:spLocks noChangeArrowheads="1"/>
          </p:cNvSpPr>
          <p:nvPr/>
        </p:nvSpPr>
        <p:spPr bwMode="auto">
          <a:xfrm>
            <a:off x="2514600" y="32004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7898" name="Text Box 34"/>
          <p:cNvSpPr txBox="1">
            <a:spLocks noChangeArrowheads="1"/>
          </p:cNvSpPr>
          <p:nvPr/>
        </p:nvSpPr>
        <p:spPr bwMode="auto">
          <a:xfrm>
            <a:off x="3886200" y="4986338"/>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Diagnosis</a:t>
            </a:r>
          </a:p>
        </p:txBody>
      </p:sp>
      <p:sp>
        <p:nvSpPr>
          <p:cNvPr id="37899" name="Text Box 35"/>
          <p:cNvSpPr txBox="1">
            <a:spLocks noChangeArrowheads="1"/>
          </p:cNvSpPr>
          <p:nvPr/>
        </p:nvSpPr>
        <p:spPr bwMode="auto">
          <a:xfrm>
            <a:off x="3995738" y="4419600"/>
            <a:ext cx="1338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Disease</a:t>
            </a:r>
            <a:endParaRPr lang="en-US" altLang="en-US" dirty="0"/>
          </a:p>
        </p:txBody>
      </p:sp>
      <p:sp>
        <p:nvSpPr>
          <p:cNvPr id="37900" name="Text Box 36"/>
          <p:cNvSpPr txBox="1">
            <a:spLocks noChangeArrowheads="1"/>
          </p:cNvSpPr>
          <p:nvPr/>
        </p:nvSpPr>
        <p:spPr bwMode="auto">
          <a:xfrm>
            <a:off x="3956050" y="3919538"/>
            <a:ext cx="145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Disabled</a:t>
            </a:r>
            <a:endParaRPr lang="en-US" altLang="en-US" dirty="0"/>
          </a:p>
        </p:txBody>
      </p:sp>
      <p:sp>
        <p:nvSpPr>
          <p:cNvPr id="463909" name="Text Box 37"/>
          <p:cNvSpPr txBox="1">
            <a:spLocks noChangeArrowheads="1"/>
          </p:cNvSpPr>
          <p:nvPr/>
        </p:nvSpPr>
        <p:spPr bwMode="auto">
          <a:xfrm>
            <a:off x="3514725" y="3354388"/>
            <a:ext cx="235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Disempowered</a:t>
            </a:r>
            <a:endParaRPr lang="en-US" altLang="en-US" dirty="0"/>
          </a:p>
        </p:txBody>
      </p:sp>
      <p:sp>
        <p:nvSpPr>
          <p:cNvPr id="37902" name="WordArt 38"/>
          <p:cNvSpPr>
            <a:spLocks noChangeArrowheads="1" noChangeShapeType="1" noTextEdit="1"/>
          </p:cNvSpPr>
          <p:nvPr/>
        </p:nvSpPr>
        <p:spPr bwMode="auto">
          <a:xfrm rot="-4196236">
            <a:off x="-1173162" y="3409950"/>
            <a:ext cx="4794250" cy="571500"/>
          </a:xfrm>
          <a:prstGeom prst="rect">
            <a:avLst/>
          </a:prstGeom>
        </p:spPr>
        <p:txBody>
          <a:bodyPr wrap="none" fromWordArt="1">
            <a:prstTxWarp prst="textPlain">
              <a:avLst>
                <a:gd name="adj" fmla="val 50000"/>
              </a:avLst>
            </a:prstTxWarp>
          </a:bodyPr>
          <a:lstStyle/>
          <a:p>
            <a:pPr algn="ctr"/>
            <a:endParaRPr lang="en-NZ" sz="3600" kern="10" dirty="0">
              <a:ln w="25400">
                <a:solidFill>
                  <a:srgbClr val="000000"/>
                </a:solidFill>
                <a:round/>
                <a:headEnd/>
                <a:tailEnd/>
              </a:ln>
              <a:solidFill>
                <a:srgbClr val="990000"/>
              </a:solidFill>
              <a:latin typeface="Arial Black"/>
            </a:endParaRPr>
          </a:p>
        </p:txBody>
      </p:sp>
      <p:sp>
        <p:nvSpPr>
          <p:cNvPr id="37903" name="WordArt 40"/>
          <p:cNvSpPr>
            <a:spLocks noChangeArrowheads="1" noChangeShapeType="1" noTextEdit="1"/>
          </p:cNvSpPr>
          <p:nvPr/>
        </p:nvSpPr>
        <p:spPr bwMode="auto">
          <a:xfrm>
            <a:off x="3581400" y="228600"/>
            <a:ext cx="2133600" cy="6858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FFFFFF"/>
              </a:solidFill>
              <a:latin typeface="Arial Black"/>
            </a:endParaRPr>
          </a:p>
        </p:txBody>
      </p:sp>
      <p:sp>
        <p:nvSpPr>
          <p:cNvPr id="37904" name="Text Box 41"/>
          <p:cNvSpPr txBox="1">
            <a:spLocks noChangeArrowheads="1"/>
          </p:cNvSpPr>
          <p:nvPr/>
        </p:nvSpPr>
        <p:spPr bwMode="auto">
          <a:xfrm>
            <a:off x="3886200" y="6053138"/>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Difficulties</a:t>
            </a:r>
          </a:p>
        </p:txBody>
      </p:sp>
    </p:spTree>
    <p:extLst>
      <p:ext uri="{BB962C8B-B14F-4D97-AF65-F5344CB8AC3E}">
        <p14:creationId xmlns:p14="http://schemas.microsoft.com/office/powerpoint/2010/main" val="169252026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63905"/>
                                        </p:tgtEl>
                                        <p:attrNameLst>
                                          <p:attrName>style.visibility</p:attrName>
                                        </p:attrNameLst>
                                      </p:cBhvr>
                                      <p:to>
                                        <p:strVal val="visible"/>
                                      </p:to>
                                    </p:set>
                                    <p:anim calcmode="lin" valueType="num">
                                      <p:cBhvr additive="base">
                                        <p:cTn id="7" dur="1000" fill="hold"/>
                                        <p:tgtEl>
                                          <p:spTgt spid="463905"/>
                                        </p:tgtEl>
                                        <p:attrNameLst>
                                          <p:attrName>ppt_x</p:attrName>
                                        </p:attrNameLst>
                                      </p:cBhvr>
                                      <p:tavLst>
                                        <p:tav tm="0">
                                          <p:val>
                                            <p:strVal val="#ppt_x"/>
                                          </p:val>
                                        </p:tav>
                                        <p:tav tm="100000">
                                          <p:val>
                                            <p:strVal val="#ppt_x"/>
                                          </p:val>
                                        </p:tav>
                                      </p:tavLst>
                                    </p:anim>
                                    <p:anim calcmode="lin" valueType="num">
                                      <p:cBhvr additive="base">
                                        <p:cTn id="8" dur="1000" fill="hold"/>
                                        <p:tgtEl>
                                          <p:spTgt spid="46390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63909"/>
                                        </p:tgtEl>
                                        <p:attrNameLst>
                                          <p:attrName>style.visibility</p:attrName>
                                        </p:attrNameLst>
                                      </p:cBhvr>
                                      <p:to>
                                        <p:strVal val="visible"/>
                                      </p:to>
                                    </p:set>
                                    <p:anim calcmode="lin" valueType="num">
                                      <p:cBhvr additive="base">
                                        <p:cTn id="11" dur="1000" fill="hold"/>
                                        <p:tgtEl>
                                          <p:spTgt spid="463909"/>
                                        </p:tgtEl>
                                        <p:attrNameLst>
                                          <p:attrName>ppt_x</p:attrName>
                                        </p:attrNameLst>
                                      </p:cBhvr>
                                      <p:tavLst>
                                        <p:tav tm="0">
                                          <p:val>
                                            <p:strVal val="#ppt_x"/>
                                          </p:val>
                                        </p:tav>
                                        <p:tav tm="100000">
                                          <p:val>
                                            <p:strVal val="#ppt_x"/>
                                          </p:val>
                                        </p:tav>
                                      </p:tavLst>
                                    </p:anim>
                                    <p:anim calcmode="lin" valueType="num">
                                      <p:cBhvr additive="base">
                                        <p:cTn id="12" dur="1000" fill="hold"/>
                                        <p:tgtEl>
                                          <p:spTgt spid="4639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905" grpId="0" animBg="1"/>
      <p:bldP spid="4639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3429000" y="1905000"/>
            <a:ext cx="2514600" cy="4419600"/>
            <a:chOff x="2448" y="1104"/>
            <a:chExt cx="1374" cy="2064"/>
          </a:xfrm>
        </p:grpSpPr>
        <p:sp>
          <p:nvSpPr>
            <p:cNvPr id="38931" name="AutoShape 3"/>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38932" name="Freeform 4"/>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33" name="Freeform 5"/>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34" name="Freeform 6"/>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35" name="Freeform 7"/>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36" name="Freeform 8"/>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37" name="Freeform 9"/>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38" name="Freeform 10"/>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39" name="Freeform 11"/>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40" name="Freeform 12"/>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41" name="Freeform 13"/>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42" name="Freeform 14"/>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43" name="Freeform 15"/>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44" name="Freeform 16"/>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45" name="Freeform 17"/>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46" name="Freeform 18"/>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47" name="Freeform 19"/>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48" name="Freeform 20"/>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49" name="Freeform 21"/>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50" name="Rectangle 22"/>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8951" name="Freeform 23"/>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52" name="Freeform 24"/>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53" name="Freeform 25"/>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8954" name="Freeform 26"/>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38915" name="AutoShape 27"/>
          <p:cNvSpPr>
            <a:spLocks noChangeArrowheads="1"/>
          </p:cNvSpPr>
          <p:nvPr/>
        </p:nvSpPr>
        <p:spPr bwMode="auto">
          <a:xfrm>
            <a:off x="2514600" y="58674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8916" name="AutoShape 28"/>
          <p:cNvSpPr>
            <a:spLocks noChangeArrowheads="1"/>
          </p:cNvSpPr>
          <p:nvPr/>
        </p:nvSpPr>
        <p:spPr bwMode="auto">
          <a:xfrm>
            <a:off x="2514600" y="53340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8917" name="Text Box 29"/>
          <p:cNvSpPr txBox="1">
            <a:spLocks noChangeArrowheads="1"/>
          </p:cNvSpPr>
          <p:nvPr/>
        </p:nvSpPr>
        <p:spPr bwMode="auto">
          <a:xfrm>
            <a:off x="3448050" y="5519738"/>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Disappointment</a:t>
            </a:r>
          </a:p>
        </p:txBody>
      </p:sp>
      <p:sp>
        <p:nvSpPr>
          <p:cNvPr id="38918" name="AutoShape 30"/>
          <p:cNvSpPr>
            <a:spLocks noChangeArrowheads="1"/>
          </p:cNvSpPr>
          <p:nvPr/>
        </p:nvSpPr>
        <p:spPr bwMode="auto">
          <a:xfrm>
            <a:off x="2514600" y="48006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8919" name="AutoShape 31"/>
          <p:cNvSpPr>
            <a:spLocks noChangeArrowheads="1"/>
          </p:cNvSpPr>
          <p:nvPr/>
        </p:nvSpPr>
        <p:spPr bwMode="auto">
          <a:xfrm>
            <a:off x="2514600" y="42672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8920" name="AutoShape 32"/>
          <p:cNvSpPr>
            <a:spLocks noChangeArrowheads="1"/>
          </p:cNvSpPr>
          <p:nvPr/>
        </p:nvSpPr>
        <p:spPr bwMode="auto">
          <a:xfrm>
            <a:off x="2514600" y="37338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8921" name="AutoShape 33"/>
          <p:cNvSpPr>
            <a:spLocks noChangeArrowheads="1"/>
          </p:cNvSpPr>
          <p:nvPr/>
        </p:nvSpPr>
        <p:spPr bwMode="auto">
          <a:xfrm>
            <a:off x="2514600" y="32004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65954" name="AutoShape 34"/>
          <p:cNvSpPr>
            <a:spLocks noChangeArrowheads="1"/>
          </p:cNvSpPr>
          <p:nvPr/>
        </p:nvSpPr>
        <p:spPr bwMode="auto">
          <a:xfrm>
            <a:off x="2514600" y="26670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8923" name="Text Box 35"/>
          <p:cNvSpPr txBox="1">
            <a:spLocks noChangeArrowheads="1"/>
          </p:cNvSpPr>
          <p:nvPr/>
        </p:nvSpPr>
        <p:spPr bwMode="auto">
          <a:xfrm>
            <a:off x="3886200" y="4986338"/>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Diagnosis</a:t>
            </a:r>
          </a:p>
        </p:txBody>
      </p:sp>
      <p:sp>
        <p:nvSpPr>
          <p:cNvPr id="38924" name="Text Box 36"/>
          <p:cNvSpPr txBox="1">
            <a:spLocks noChangeArrowheads="1"/>
          </p:cNvSpPr>
          <p:nvPr/>
        </p:nvSpPr>
        <p:spPr bwMode="auto">
          <a:xfrm>
            <a:off x="4038600" y="4419600"/>
            <a:ext cx="1338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Disease</a:t>
            </a:r>
            <a:endParaRPr lang="en-US" altLang="en-US" dirty="0"/>
          </a:p>
        </p:txBody>
      </p:sp>
      <p:sp>
        <p:nvSpPr>
          <p:cNvPr id="38925" name="Text Box 37"/>
          <p:cNvSpPr txBox="1">
            <a:spLocks noChangeArrowheads="1"/>
          </p:cNvSpPr>
          <p:nvPr/>
        </p:nvSpPr>
        <p:spPr bwMode="auto">
          <a:xfrm>
            <a:off x="3962400" y="3919538"/>
            <a:ext cx="145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Disabled</a:t>
            </a:r>
            <a:endParaRPr lang="en-US" altLang="en-US" dirty="0"/>
          </a:p>
        </p:txBody>
      </p:sp>
      <p:sp>
        <p:nvSpPr>
          <p:cNvPr id="38926" name="Text Box 38"/>
          <p:cNvSpPr txBox="1">
            <a:spLocks noChangeArrowheads="1"/>
          </p:cNvSpPr>
          <p:nvPr/>
        </p:nvSpPr>
        <p:spPr bwMode="auto">
          <a:xfrm>
            <a:off x="3581400" y="3354388"/>
            <a:ext cx="235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Disempowered</a:t>
            </a:r>
            <a:endParaRPr lang="en-US" altLang="en-US" dirty="0"/>
          </a:p>
        </p:txBody>
      </p:sp>
      <p:sp>
        <p:nvSpPr>
          <p:cNvPr id="465959" name="Text Box 39"/>
          <p:cNvSpPr txBox="1">
            <a:spLocks noChangeArrowheads="1"/>
          </p:cNvSpPr>
          <p:nvPr/>
        </p:nvSpPr>
        <p:spPr bwMode="auto">
          <a:xfrm>
            <a:off x="3463925" y="2819400"/>
            <a:ext cx="255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Disenfranchised</a:t>
            </a:r>
            <a:endParaRPr lang="en-US" altLang="en-US" dirty="0"/>
          </a:p>
        </p:txBody>
      </p:sp>
      <p:sp>
        <p:nvSpPr>
          <p:cNvPr id="38928" name="WordArt 40"/>
          <p:cNvSpPr>
            <a:spLocks noChangeArrowheads="1" noChangeShapeType="1" noTextEdit="1"/>
          </p:cNvSpPr>
          <p:nvPr/>
        </p:nvSpPr>
        <p:spPr bwMode="auto">
          <a:xfrm rot="-4196236">
            <a:off x="-1302543" y="3226594"/>
            <a:ext cx="5186362" cy="571500"/>
          </a:xfrm>
          <a:prstGeom prst="rect">
            <a:avLst/>
          </a:prstGeom>
        </p:spPr>
        <p:txBody>
          <a:bodyPr wrap="none" fromWordArt="1">
            <a:prstTxWarp prst="textPlain">
              <a:avLst>
                <a:gd name="adj" fmla="val 50000"/>
              </a:avLst>
            </a:prstTxWarp>
          </a:bodyPr>
          <a:lstStyle/>
          <a:p>
            <a:pPr algn="ctr"/>
            <a:endParaRPr lang="en-NZ" sz="3600" b="1" kern="10" dirty="0">
              <a:ln w="25400">
                <a:solidFill>
                  <a:srgbClr val="000000"/>
                </a:solidFill>
                <a:round/>
                <a:headEnd/>
                <a:tailEnd/>
              </a:ln>
              <a:solidFill>
                <a:srgbClr val="990000"/>
              </a:solidFill>
              <a:latin typeface="Arial Black"/>
            </a:endParaRPr>
          </a:p>
        </p:txBody>
      </p:sp>
      <p:sp>
        <p:nvSpPr>
          <p:cNvPr id="38929" name="WordArt 42"/>
          <p:cNvSpPr>
            <a:spLocks noChangeArrowheads="1" noChangeShapeType="1" noTextEdit="1"/>
          </p:cNvSpPr>
          <p:nvPr/>
        </p:nvSpPr>
        <p:spPr bwMode="auto">
          <a:xfrm>
            <a:off x="3581400" y="228600"/>
            <a:ext cx="2133600" cy="6858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FFFFFF"/>
              </a:solidFill>
              <a:latin typeface="Arial Black"/>
            </a:endParaRPr>
          </a:p>
        </p:txBody>
      </p:sp>
      <p:sp>
        <p:nvSpPr>
          <p:cNvPr id="38930" name="Text Box 43"/>
          <p:cNvSpPr txBox="1">
            <a:spLocks noChangeArrowheads="1"/>
          </p:cNvSpPr>
          <p:nvPr/>
        </p:nvSpPr>
        <p:spPr bwMode="auto">
          <a:xfrm>
            <a:off x="3886200" y="6053138"/>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Difficulties</a:t>
            </a:r>
          </a:p>
        </p:txBody>
      </p:sp>
    </p:spTree>
    <p:extLst>
      <p:ext uri="{BB962C8B-B14F-4D97-AF65-F5344CB8AC3E}">
        <p14:creationId xmlns:p14="http://schemas.microsoft.com/office/powerpoint/2010/main" val="124755829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65954"/>
                                        </p:tgtEl>
                                        <p:attrNameLst>
                                          <p:attrName>style.visibility</p:attrName>
                                        </p:attrNameLst>
                                      </p:cBhvr>
                                      <p:to>
                                        <p:strVal val="visible"/>
                                      </p:to>
                                    </p:set>
                                    <p:anim calcmode="lin" valueType="num">
                                      <p:cBhvr additive="base">
                                        <p:cTn id="7" dur="1000" fill="hold"/>
                                        <p:tgtEl>
                                          <p:spTgt spid="465954"/>
                                        </p:tgtEl>
                                        <p:attrNameLst>
                                          <p:attrName>ppt_x</p:attrName>
                                        </p:attrNameLst>
                                      </p:cBhvr>
                                      <p:tavLst>
                                        <p:tav tm="0">
                                          <p:val>
                                            <p:strVal val="#ppt_x"/>
                                          </p:val>
                                        </p:tav>
                                        <p:tav tm="100000">
                                          <p:val>
                                            <p:strVal val="#ppt_x"/>
                                          </p:val>
                                        </p:tav>
                                      </p:tavLst>
                                    </p:anim>
                                    <p:anim calcmode="lin" valueType="num">
                                      <p:cBhvr additive="base">
                                        <p:cTn id="8" dur="1000" fill="hold"/>
                                        <p:tgtEl>
                                          <p:spTgt spid="46595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65959"/>
                                        </p:tgtEl>
                                        <p:attrNameLst>
                                          <p:attrName>style.visibility</p:attrName>
                                        </p:attrNameLst>
                                      </p:cBhvr>
                                      <p:to>
                                        <p:strVal val="visible"/>
                                      </p:to>
                                    </p:set>
                                    <p:anim calcmode="lin" valueType="num">
                                      <p:cBhvr additive="base">
                                        <p:cTn id="11" dur="1000" fill="hold"/>
                                        <p:tgtEl>
                                          <p:spTgt spid="465959"/>
                                        </p:tgtEl>
                                        <p:attrNameLst>
                                          <p:attrName>ppt_x</p:attrName>
                                        </p:attrNameLst>
                                      </p:cBhvr>
                                      <p:tavLst>
                                        <p:tav tm="0">
                                          <p:val>
                                            <p:strVal val="#ppt_x"/>
                                          </p:val>
                                        </p:tav>
                                        <p:tav tm="100000">
                                          <p:val>
                                            <p:strVal val="#ppt_x"/>
                                          </p:val>
                                        </p:tav>
                                      </p:tavLst>
                                    </p:anim>
                                    <p:anim calcmode="lin" valueType="num">
                                      <p:cBhvr additive="base">
                                        <p:cTn id="12" dur="1000" fill="hold"/>
                                        <p:tgtEl>
                                          <p:spTgt spid="4659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54" grpId="0" animBg="1"/>
      <p:bldP spid="4659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3429000" y="1905000"/>
            <a:ext cx="2514600" cy="4419600"/>
            <a:chOff x="2448" y="1104"/>
            <a:chExt cx="1374" cy="2064"/>
          </a:xfrm>
        </p:grpSpPr>
        <p:sp>
          <p:nvSpPr>
            <p:cNvPr id="39957" name="AutoShape 3"/>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39958" name="Freeform 4"/>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59" name="Freeform 5"/>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60" name="Freeform 6"/>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61" name="Freeform 7"/>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62" name="Freeform 8"/>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63" name="Freeform 9"/>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64" name="Freeform 10"/>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65" name="Freeform 11"/>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66" name="Freeform 12"/>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67" name="Freeform 13"/>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68" name="Freeform 14"/>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69" name="Freeform 15"/>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70" name="Freeform 16"/>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71" name="Freeform 17"/>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72" name="Freeform 18"/>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73" name="Freeform 19"/>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74" name="Freeform 20"/>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75" name="Freeform 21"/>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76" name="Rectangle 22"/>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9977" name="Freeform 23"/>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78" name="Freeform 24"/>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79" name="Freeform 25"/>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9980" name="Freeform 26"/>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39939" name="AutoShape 27"/>
          <p:cNvSpPr>
            <a:spLocks noChangeArrowheads="1"/>
          </p:cNvSpPr>
          <p:nvPr/>
        </p:nvSpPr>
        <p:spPr bwMode="auto">
          <a:xfrm>
            <a:off x="2514600" y="58674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9940" name="AutoShape 28"/>
          <p:cNvSpPr>
            <a:spLocks noChangeArrowheads="1"/>
          </p:cNvSpPr>
          <p:nvPr/>
        </p:nvSpPr>
        <p:spPr bwMode="auto">
          <a:xfrm>
            <a:off x="2514600" y="53340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9941" name="Text Box 29"/>
          <p:cNvSpPr txBox="1">
            <a:spLocks noChangeArrowheads="1"/>
          </p:cNvSpPr>
          <p:nvPr/>
        </p:nvSpPr>
        <p:spPr bwMode="auto">
          <a:xfrm>
            <a:off x="3448050" y="5519738"/>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Disappointment</a:t>
            </a:r>
          </a:p>
        </p:txBody>
      </p:sp>
      <p:sp>
        <p:nvSpPr>
          <p:cNvPr id="39942" name="AutoShape 30"/>
          <p:cNvSpPr>
            <a:spLocks noChangeArrowheads="1"/>
          </p:cNvSpPr>
          <p:nvPr/>
        </p:nvSpPr>
        <p:spPr bwMode="auto">
          <a:xfrm>
            <a:off x="2514600" y="48006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9943" name="AutoShape 31"/>
          <p:cNvSpPr>
            <a:spLocks noChangeArrowheads="1"/>
          </p:cNvSpPr>
          <p:nvPr/>
        </p:nvSpPr>
        <p:spPr bwMode="auto">
          <a:xfrm>
            <a:off x="2514600" y="42672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9944" name="AutoShape 32"/>
          <p:cNvSpPr>
            <a:spLocks noChangeArrowheads="1"/>
          </p:cNvSpPr>
          <p:nvPr/>
        </p:nvSpPr>
        <p:spPr bwMode="auto">
          <a:xfrm>
            <a:off x="2514600" y="37338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9945" name="AutoShape 33"/>
          <p:cNvSpPr>
            <a:spLocks noChangeArrowheads="1"/>
          </p:cNvSpPr>
          <p:nvPr/>
        </p:nvSpPr>
        <p:spPr bwMode="auto">
          <a:xfrm>
            <a:off x="2514600" y="32004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9946" name="AutoShape 34"/>
          <p:cNvSpPr>
            <a:spLocks noChangeArrowheads="1"/>
          </p:cNvSpPr>
          <p:nvPr/>
        </p:nvSpPr>
        <p:spPr bwMode="auto">
          <a:xfrm>
            <a:off x="2514600" y="26670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68003" name="AutoShape 35"/>
          <p:cNvSpPr>
            <a:spLocks noChangeArrowheads="1"/>
          </p:cNvSpPr>
          <p:nvPr/>
        </p:nvSpPr>
        <p:spPr bwMode="auto">
          <a:xfrm>
            <a:off x="2514600" y="21336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9948" name="Text Box 36"/>
          <p:cNvSpPr txBox="1">
            <a:spLocks noChangeArrowheads="1"/>
          </p:cNvSpPr>
          <p:nvPr/>
        </p:nvSpPr>
        <p:spPr bwMode="auto">
          <a:xfrm>
            <a:off x="3886200" y="4986338"/>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Diagnosis</a:t>
            </a:r>
          </a:p>
        </p:txBody>
      </p:sp>
      <p:sp>
        <p:nvSpPr>
          <p:cNvPr id="39949" name="Text Box 37"/>
          <p:cNvSpPr txBox="1">
            <a:spLocks noChangeArrowheads="1"/>
          </p:cNvSpPr>
          <p:nvPr/>
        </p:nvSpPr>
        <p:spPr bwMode="auto">
          <a:xfrm>
            <a:off x="3995738" y="4419600"/>
            <a:ext cx="1338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Disease</a:t>
            </a:r>
            <a:endParaRPr lang="en-US" altLang="en-US" dirty="0"/>
          </a:p>
        </p:txBody>
      </p:sp>
      <p:sp>
        <p:nvSpPr>
          <p:cNvPr id="39950" name="Text Box 38"/>
          <p:cNvSpPr txBox="1">
            <a:spLocks noChangeArrowheads="1"/>
          </p:cNvSpPr>
          <p:nvPr/>
        </p:nvSpPr>
        <p:spPr bwMode="auto">
          <a:xfrm>
            <a:off x="3956050" y="3919538"/>
            <a:ext cx="145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Disabled</a:t>
            </a:r>
            <a:endParaRPr lang="en-US" altLang="en-US" dirty="0"/>
          </a:p>
        </p:txBody>
      </p:sp>
      <p:sp>
        <p:nvSpPr>
          <p:cNvPr id="39951" name="Text Box 39"/>
          <p:cNvSpPr txBox="1">
            <a:spLocks noChangeArrowheads="1"/>
          </p:cNvSpPr>
          <p:nvPr/>
        </p:nvSpPr>
        <p:spPr bwMode="auto">
          <a:xfrm>
            <a:off x="3514725" y="3354388"/>
            <a:ext cx="235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Disempowered</a:t>
            </a:r>
            <a:endParaRPr lang="en-US" altLang="en-US" dirty="0"/>
          </a:p>
        </p:txBody>
      </p:sp>
      <p:sp>
        <p:nvSpPr>
          <p:cNvPr id="39952" name="Text Box 40"/>
          <p:cNvSpPr txBox="1">
            <a:spLocks noChangeArrowheads="1"/>
          </p:cNvSpPr>
          <p:nvPr/>
        </p:nvSpPr>
        <p:spPr bwMode="auto">
          <a:xfrm>
            <a:off x="3387725" y="2819400"/>
            <a:ext cx="255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Disenfranchised</a:t>
            </a:r>
            <a:endParaRPr lang="en-US" altLang="en-US" dirty="0"/>
          </a:p>
        </p:txBody>
      </p:sp>
      <p:sp>
        <p:nvSpPr>
          <p:cNvPr id="468009" name="Text Box 41"/>
          <p:cNvSpPr txBox="1">
            <a:spLocks noChangeArrowheads="1"/>
          </p:cNvSpPr>
          <p:nvPr/>
        </p:nvSpPr>
        <p:spPr bwMode="auto">
          <a:xfrm>
            <a:off x="3641725" y="2286000"/>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Demoralized</a:t>
            </a:r>
            <a:endParaRPr lang="en-US" altLang="en-US" dirty="0"/>
          </a:p>
        </p:txBody>
      </p:sp>
      <p:sp>
        <p:nvSpPr>
          <p:cNvPr id="39954" name="WordArt 42"/>
          <p:cNvSpPr>
            <a:spLocks noChangeArrowheads="1" noChangeShapeType="1" noTextEdit="1"/>
          </p:cNvSpPr>
          <p:nvPr/>
        </p:nvSpPr>
        <p:spPr bwMode="auto">
          <a:xfrm rot="-4196236">
            <a:off x="-1200150" y="3371850"/>
            <a:ext cx="4876800" cy="571500"/>
          </a:xfrm>
          <a:prstGeom prst="rect">
            <a:avLst/>
          </a:prstGeom>
        </p:spPr>
        <p:txBody>
          <a:bodyPr wrap="none" fromWordArt="1">
            <a:prstTxWarp prst="textPlain">
              <a:avLst>
                <a:gd name="adj" fmla="val 50000"/>
              </a:avLst>
            </a:prstTxWarp>
          </a:bodyPr>
          <a:lstStyle/>
          <a:p>
            <a:pPr algn="ctr"/>
            <a:endParaRPr lang="en-NZ" sz="3600" b="1" kern="10" dirty="0">
              <a:ln w="25400">
                <a:solidFill>
                  <a:srgbClr val="000000"/>
                </a:solidFill>
                <a:round/>
                <a:headEnd/>
                <a:tailEnd/>
              </a:ln>
              <a:solidFill>
                <a:srgbClr val="990000"/>
              </a:solidFill>
              <a:latin typeface="Arial Black"/>
            </a:endParaRPr>
          </a:p>
        </p:txBody>
      </p:sp>
      <p:sp>
        <p:nvSpPr>
          <p:cNvPr id="39955" name="WordArt 44"/>
          <p:cNvSpPr>
            <a:spLocks noChangeArrowheads="1" noChangeShapeType="1" noTextEdit="1"/>
          </p:cNvSpPr>
          <p:nvPr/>
        </p:nvSpPr>
        <p:spPr bwMode="auto">
          <a:xfrm>
            <a:off x="3581400" y="228600"/>
            <a:ext cx="2133600" cy="6858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FFFFFF"/>
              </a:solidFill>
              <a:latin typeface="Arial Black"/>
            </a:endParaRPr>
          </a:p>
        </p:txBody>
      </p:sp>
      <p:sp>
        <p:nvSpPr>
          <p:cNvPr id="39956" name="Text Box 45"/>
          <p:cNvSpPr txBox="1">
            <a:spLocks noChangeArrowheads="1"/>
          </p:cNvSpPr>
          <p:nvPr/>
        </p:nvSpPr>
        <p:spPr bwMode="auto">
          <a:xfrm>
            <a:off x="3886200" y="6053138"/>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Difficulties</a:t>
            </a:r>
          </a:p>
        </p:txBody>
      </p:sp>
    </p:spTree>
    <p:extLst>
      <p:ext uri="{BB962C8B-B14F-4D97-AF65-F5344CB8AC3E}">
        <p14:creationId xmlns:p14="http://schemas.microsoft.com/office/powerpoint/2010/main" val="245697341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68003"/>
                                        </p:tgtEl>
                                        <p:attrNameLst>
                                          <p:attrName>style.visibility</p:attrName>
                                        </p:attrNameLst>
                                      </p:cBhvr>
                                      <p:to>
                                        <p:strVal val="visible"/>
                                      </p:to>
                                    </p:set>
                                    <p:anim calcmode="lin" valueType="num">
                                      <p:cBhvr additive="base">
                                        <p:cTn id="7" dur="1000" fill="hold"/>
                                        <p:tgtEl>
                                          <p:spTgt spid="468003"/>
                                        </p:tgtEl>
                                        <p:attrNameLst>
                                          <p:attrName>ppt_x</p:attrName>
                                        </p:attrNameLst>
                                      </p:cBhvr>
                                      <p:tavLst>
                                        <p:tav tm="0">
                                          <p:val>
                                            <p:strVal val="#ppt_x"/>
                                          </p:val>
                                        </p:tav>
                                        <p:tav tm="100000">
                                          <p:val>
                                            <p:strVal val="#ppt_x"/>
                                          </p:val>
                                        </p:tav>
                                      </p:tavLst>
                                    </p:anim>
                                    <p:anim calcmode="lin" valueType="num">
                                      <p:cBhvr additive="base">
                                        <p:cTn id="8" dur="1000" fill="hold"/>
                                        <p:tgtEl>
                                          <p:spTgt spid="46800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68009"/>
                                        </p:tgtEl>
                                        <p:attrNameLst>
                                          <p:attrName>style.visibility</p:attrName>
                                        </p:attrNameLst>
                                      </p:cBhvr>
                                      <p:to>
                                        <p:strVal val="visible"/>
                                      </p:to>
                                    </p:set>
                                    <p:anim calcmode="lin" valueType="num">
                                      <p:cBhvr additive="base">
                                        <p:cTn id="11" dur="1000" fill="hold"/>
                                        <p:tgtEl>
                                          <p:spTgt spid="468009"/>
                                        </p:tgtEl>
                                        <p:attrNameLst>
                                          <p:attrName>ppt_x</p:attrName>
                                        </p:attrNameLst>
                                      </p:cBhvr>
                                      <p:tavLst>
                                        <p:tav tm="0">
                                          <p:val>
                                            <p:strVal val="#ppt_x"/>
                                          </p:val>
                                        </p:tav>
                                        <p:tav tm="100000">
                                          <p:val>
                                            <p:strVal val="#ppt_x"/>
                                          </p:val>
                                        </p:tav>
                                      </p:tavLst>
                                    </p:anim>
                                    <p:anim calcmode="lin" valueType="num">
                                      <p:cBhvr additive="base">
                                        <p:cTn id="12" dur="1000" fill="hold"/>
                                        <p:tgtEl>
                                          <p:spTgt spid="4680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003" grpId="0" animBg="1"/>
      <p:bldP spid="4680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p:cNvGrpSpPr>
            <a:grpSpLocks/>
          </p:cNvGrpSpPr>
          <p:nvPr/>
        </p:nvGrpSpPr>
        <p:grpSpPr bwMode="auto">
          <a:xfrm>
            <a:off x="3429000" y="1905000"/>
            <a:ext cx="2514600" cy="4419600"/>
            <a:chOff x="2448" y="1104"/>
            <a:chExt cx="1374" cy="2064"/>
          </a:xfrm>
        </p:grpSpPr>
        <p:sp>
          <p:nvSpPr>
            <p:cNvPr id="40983" name="AutoShape 3"/>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40984" name="Freeform 4"/>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85" name="Freeform 5"/>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86" name="Freeform 6"/>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87" name="Freeform 7"/>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88" name="Freeform 8"/>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89" name="Freeform 9"/>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90" name="Freeform 10"/>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91" name="Freeform 11"/>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92" name="Freeform 12"/>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93" name="Freeform 13"/>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94" name="Freeform 14"/>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95" name="Freeform 15"/>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96" name="Freeform 16"/>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97" name="Freeform 17"/>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98" name="Freeform 18"/>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0999" name="Freeform 19"/>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1000" name="Freeform 20"/>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1001" name="Freeform 21"/>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1002" name="Rectangle 22"/>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1003" name="Freeform 23"/>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1004" name="Freeform 24"/>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1005" name="Freeform 25"/>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1006" name="Freeform 26"/>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40963" name="AutoShape 27"/>
          <p:cNvSpPr>
            <a:spLocks noChangeArrowheads="1"/>
          </p:cNvSpPr>
          <p:nvPr/>
        </p:nvSpPr>
        <p:spPr bwMode="auto">
          <a:xfrm>
            <a:off x="2514600" y="58674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0964" name="AutoShape 28"/>
          <p:cNvSpPr>
            <a:spLocks noChangeArrowheads="1"/>
          </p:cNvSpPr>
          <p:nvPr/>
        </p:nvSpPr>
        <p:spPr bwMode="auto">
          <a:xfrm>
            <a:off x="2514600" y="53340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0965" name="Text Box 29"/>
          <p:cNvSpPr txBox="1">
            <a:spLocks noChangeArrowheads="1"/>
          </p:cNvSpPr>
          <p:nvPr/>
        </p:nvSpPr>
        <p:spPr bwMode="auto">
          <a:xfrm>
            <a:off x="3448050" y="5519738"/>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Disappointment</a:t>
            </a:r>
          </a:p>
        </p:txBody>
      </p:sp>
      <p:sp>
        <p:nvSpPr>
          <p:cNvPr id="40966" name="AutoShape 30"/>
          <p:cNvSpPr>
            <a:spLocks noChangeArrowheads="1"/>
          </p:cNvSpPr>
          <p:nvPr/>
        </p:nvSpPr>
        <p:spPr bwMode="auto">
          <a:xfrm>
            <a:off x="2514600" y="48006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0967" name="AutoShape 31"/>
          <p:cNvSpPr>
            <a:spLocks noChangeArrowheads="1"/>
          </p:cNvSpPr>
          <p:nvPr/>
        </p:nvSpPr>
        <p:spPr bwMode="auto">
          <a:xfrm>
            <a:off x="2514600" y="42672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0968" name="AutoShape 32"/>
          <p:cNvSpPr>
            <a:spLocks noChangeArrowheads="1"/>
          </p:cNvSpPr>
          <p:nvPr/>
        </p:nvSpPr>
        <p:spPr bwMode="auto">
          <a:xfrm>
            <a:off x="2514600" y="37338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0969" name="AutoShape 33"/>
          <p:cNvSpPr>
            <a:spLocks noChangeArrowheads="1"/>
          </p:cNvSpPr>
          <p:nvPr/>
        </p:nvSpPr>
        <p:spPr bwMode="auto">
          <a:xfrm>
            <a:off x="2514600" y="32004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0970" name="AutoShape 34"/>
          <p:cNvSpPr>
            <a:spLocks noChangeArrowheads="1"/>
          </p:cNvSpPr>
          <p:nvPr/>
        </p:nvSpPr>
        <p:spPr bwMode="auto">
          <a:xfrm>
            <a:off x="2514600" y="26670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0971" name="AutoShape 35"/>
          <p:cNvSpPr>
            <a:spLocks noChangeArrowheads="1"/>
          </p:cNvSpPr>
          <p:nvPr/>
        </p:nvSpPr>
        <p:spPr bwMode="auto">
          <a:xfrm>
            <a:off x="2514600" y="21336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0972" name="Text Box 36"/>
          <p:cNvSpPr txBox="1">
            <a:spLocks noChangeArrowheads="1"/>
          </p:cNvSpPr>
          <p:nvPr/>
        </p:nvSpPr>
        <p:spPr bwMode="auto">
          <a:xfrm>
            <a:off x="3886200" y="4986338"/>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Diagnosis</a:t>
            </a:r>
          </a:p>
        </p:txBody>
      </p:sp>
      <p:sp>
        <p:nvSpPr>
          <p:cNvPr id="40973" name="Text Box 37"/>
          <p:cNvSpPr txBox="1">
            <a:spLocks noChangeArrowheads="1"/>
          </p:cNvSpPr>
          <p:nvPr/>
        </p:nvSpPr>
        <p:spPr bwMode="auto">
          <a:xfrm>
            <a:off x="3995738" y="4419600"/>
            <a:ext cx="1338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Disease</a:t>
            </a:r>
            <a:endParaRPr lang="en-US" altLang="en-US" dirty="0"/>
          </a:p>
        </p:txBody>
      </p:sp>
      <p:sp>
        <p:nvSpPr>
          <p:cNvPr id="40974" name="Text Box 38"/>
          <p:cNvSpPr txBox="1">
            <a:spLocks noChangeArrowheads="1"/>
          </p:cNvSpPr>
          <p:nvPr/>
        </p:nvSpPr>
        <p:spPr bwMode="auto">
          <a:xfrm>
            <a:off x="3956050" y="3919538"/>
            <a:ext cx="145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Disabled</a:t>
            </a:r>
            <a:endParaRPr lang="en-US" altLang="en-US" dirty="0"/>
          </a:p>
        </p:txBody>
      </p:sp>
      <p:sp>
        <p:nvSpPr>
          <p:cNvPr id="40975" name="Text Box 39"/>
          <p:cNvSpPr txBox="1">
            <a:spLocks noChangeArrowheads="1"/>
          </p:cNvSpPr>
          <p:nvPr/>
        </p:nvSpPr>
        <p:spPr bwMode="auto">
          <a:xfrm>
            <a:off x="3514725" y="3354388"/>
            <a:ext cx="235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Disempowered</a:t>
            </a:r>
            <a:endParaRPr lang="en-US" altLang="en-US" dirty="0"/>
          </a:p>
        </p:txBody>
      </p:sp>
      <p:sp>
        <p:nvSpPr>
          <p:cNvPr id="40976" name="Text Box 40"/>
          <p:cNvSpPr txBox="1">
            <a:spLocks noChangeArrowheads="1"/>
          </p:cNvSpPr>
          <p:nvPr/>
        </p:nvSpPr>
        <p:spPr bwMode="auto">
          <a:xfrm>
            <a:off x="3429000" y="2819400"/>
            <a:ext cx="255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Disenfranchised</a:t>
            </a:r>
            <a:endParaRPr lang="en-US" altLang="en-US" dirty="0"/>
          </a:p>
        </p:txBody>
      </p:sp>
      <p:sp>
        <p:nvSpPr>
          <p:cNvPr id="40977" name="Text Box 41"/>
          <p:cNvSpPr txBox="1">
            <a:spLocks noChangeArrowheads="1"/>
          </p:cNvSpPr>
          <p:nvPr/>
        </p:nvSpPr>
        <p:spPr bwMode="auto">
          <a:xfrm>
            <a:off x="3717925" y="2286000"/>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Demoralized</a:t>
            </a:r>
            <a:endParaRPr lang="en-US" altLang="en-US" dirty="0"/>
          </a:p>
        </p:txBody>
      </p:sp>
      <p:sp>
        <p:nvSpPr>
          <p:cNvPr id="40978" name="WordArt 42"/>
          <p:cNvSpPr>
            <a:spLocks noChangeArrowheads="1" noChangeShapeType="1" noTextEdit="1"/>
          </p:cNvSpPr>
          <p:nvPr/>
        </p:nvSpPr>
        <p:spPr bwMode="auto">
          <a:xfrm rot="-4196236">
            <a:off x="-1200150" y="3371850"/>
            <a:ext cx="4876800" cy="571500"/>
          </a:xfrm>
          <a:prstGeom prst="rect">
            <a:avLst/>
          </a:prstGeom>
        </p:spPr>
        <p:txBody>
          <a:bodyPr wrap="none" fromWordArt="1">
            <a:prstTxWarp prst="textPlain">
              <a:avLst>
                <a:gd name="adj" fmla="val 50000"/>
              </a:avLst>
            </a:prstTxWarp>
          </a:bodyPr>
          <a:lstStyle/>
          <a:p>
            <a:pPr algn="ctr"/>
            <a:endParaRPr lang="en-NZ" sz="3600" b="1" kern="10" dirty="0">
              <a:ln w="25400">
                <a:solidFill>
                  <a:srgbClr val="000000"/>
                </a:solidFill>
                <a:round/>
                <a:headEnd/>
                <a:tailEnd/>
              </a:ln>
              <a:solidFill>
                <a:srgbClr val="990000"/>
              </a:solidFill>
              <a:latin typeface="Arial Black"/>
            </a:endParaRPr>
          </a:p>
        </p:txBody>
      </p:sp>
      <p:sp>
        <p:nvSpPr>
          <p:cNvPr id="40979" name="WordArt 44"/>
          <p:cNvSpPr>
            <a:spLocks noChangeArrowheads="1" noChangeShapeType="1" noTextEdit="1"/>
          </p:cNvSpPr>
          <p:nvPr/>
        </p:nvSpPr>
        <p:spPr bwMode="auto">
          <a:xfrm>
            <a:off x="3581400" y="228600"/>
            <a:ext cx="2133600" cy="6858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FFFFFF"/>
              </a:solidFill>
              <a:latin typeface="Arial Black"/>
            </a:endParaRPr>
          </a:p>
        </p:txBody>
      </p:sp>
      <p:sp>
        <p:nvSpPr>
          <p:cNvPr id="470061" name="AutoShape 45"/>
          <p:cNvSpPr>
            <a:spLocks noChangeArrowheads="1"/>
          </p:cNvSpPr>
          <p:nvPr/>
        </p:nvSpPr>
        <p:spPr bwMode="auto">
          <a:xfrm>
            <a:off x="2514600" y="16002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70062" name="Text Box 46"/>
          <p:cNvSpPr txBox="1">
            <a:spLocks noChangeArrowheads="1"/>
          </p:cNvSpPr>
          <p:nvPr/>
        </p:nvSpPr>
        <p:spPr bwMode="auto">
          <a:xfrm>
            <a:off x="3641725" y="1752600"/>
            <a:ext cx="219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Dysfunctional</a:t>
            </a:r>
          </a:p>
        </p:txBody>
      </p:sp>
      <p:sp>
        <p:nvSpPr>
          <p:cNvPr id="40982" name="Text Box 47"/>
          <p:cNvSpPr txBox="1">
            <a:spLocks noChangeArrowheads="1"/>
          </p:cNvSpPr>
          <p:nvPr/>
        </p:nvSpPr>
        <p:spPr bwMode="auto">
          <a:xfrm>
            <a:off x="3886200" y="6053138"/>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Difficulties</a:t>
            </a:r>
          </a:p>
        </p:txBody>
      </p:sp>
    </p:spTree>
    <p:extLst>
      <p:ext uri="{BB962C8B-B14F-4D97-AF65-F5344CB8AC3E}">
        <p14:creationId xmlns:p14="http://schemas.microsoft.com/office/powerpoint/2010/main" val="23435684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70061"/>
                                        </p:tgtEl>
                                        <p:attrNameLst>
                                          <p:attrName>style.visibility</p:attrName>
                                        </p:attrNameLst>
                                      </p:cBhvr>
                                      <p:to>
                                        <p:strVal val="visible"/>
                                      </p:to>
                                    </p:set>
                                    <p:anim calcmode="lin" valueType="num">
                                      <p:cBhvr additive="base">
                                        <p:cTn id="7" dur="1000" fill="hold"/>
                                        <p:tgtEl>
                                          <p:spTgt spid="470061"/>
                                        </p:tgtEl>
                                        <p:attrNameLst>
                                          <p:attrName>ppt_x</p:attrName>
                                        </p:attrNameLst>
                                      </p:cBhvr>
                                      <p:tavLst>
                                        <p:tav tm="0">
                                          <p:val>
                                            <p:strVal val="#ppt_x"/>
                                          </p:val>
                                        </p:tav>
                                        <p:tav tm="100000">
                                          <p:val>
                                            <p:strVal val="#ppt_x"/>
                                          </p:val>
                                        </p:tav>
                                      </p:tavLst>
                                    </p:anim>
                                    <p:anim calcmode="lin" valueType="num">
                                      <p:cBhvr additive="base">
                                        <p:cTn id="8" dur="1000" fill="hold"/>
                                        <p:tgtEl>
                                          <p:spTgt spid="4700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70062"/>
                                        </p:tgtEl>
                                        <p:attrNameLst>
                                          <p:attrName>style.visibility</p:attrName>
                                        </p:attrNameLst>
                                      </p:cBhvr>
                                      <p:to>
                                        <p:strVal val="visible"/>
                                      </p:to>
                                    </p:set>
                                    <p:anim calcmode="lin" valueType="num">
                                      <p:cBhvr additive="base">
                                        <p:cTn id="11" dur="1000" fill="hold"/>
                                        <p:tgtEl>
                                          <p:spTgt spid="470062"/>
                                        </p:tgtEl>
                                        <p:attrNameLst>
                                          <p:attrName>ppt_x</p:attrName>
                                        </p:attrNameLst>
                                      </p:cBhvr>
                                      <p:tavLst>
                                        <p:tav tm="0">
                                          <p:val>
                                            <p:strVal val="#ppt_x"/>
                                          </p:val>
                                        </p:tav>
                                        <p:tav tm="100000">
                                          <p:val>
                                            <p:strVal val="#ppt_x"/>
                                          </p:val>
                                        </p:tav>
                                      </p:tavLst>
                                    </p:anim>
                                    <p:anim calcmode="lin" valueType="num">
                                      <p:cBhvr additive="base">
                                        <p:cTn id="12" dur="1000" fill="hold"/>
                                        <p:tgtEl>
                                          <p:spTgt spid="4700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61" grpId="0" animBg="1"/>
      <p:bldP spid="4700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81600" y="5257800"/>
            <a:ext cx="685800" cy="1066800"/>
            <a:chOff x="2448" y="1104"/>
            <a:chExt cx="1374" cy="2064"/>
          </a:xfrm>
        </p:grpSpPr>
        <p:sp>
          <p:nvSpPr>
            <p:cNvPr id="41990" name="AutoShape 3"/>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41991" name="Freeform 4"/>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1992" name="Freeform 5"/>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1993" name="Freeform 6"/>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1994" name="Freeform 7"/>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1995" name="Freeform 8"/>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1996" name="Freeform 9"/>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1997" name="Freeform 10"/>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1998" name="Freeform 11"/>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1999" name="Freeform 12"/>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2000" name="Freeform 13"/>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2001" name="Freeform 14"/>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2002" name="Freeform 15"/>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2003" name="Freeform 16"/>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2004" name="Freeform 17"/>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2005" name="Freeform 18"/>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2006" name="Freeform 19"/>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2007" name="Freeform 20"/>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2008" name="Freeform 21"/>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2009" name="Rectangle 22"/>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2010" name="Freeform 23"/>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2011" name="Freeform 24"/>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2012" name="Freeform 25"/>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2013" name="Freeform 26"/>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472091" name="Text Box 27"/>
          <p:cNvSpPr txBox="1">
            <a:spLocks noChangeArrowheads="1"/>
          </p:cNvSpPr>
          <p:nvPr/>
        </p:nvSpPr>
        <p:spPr bwMode="auto">
          <a:xfrm>
            <a:off x="2232025" y="5868988"/>
            <a:ext cx="172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 person</a:t>
            </a:r>
            <a:endParaRPr lang="en-US" altLang="en-US" sz="2800" dirty="0"/>
          </a:p>
        </p:txBody>
      </p:sp>
      <p:sp>
        <p:nvSpPr>
          <p:cNvPr id="472092" name="WordArt 28"/>
          <p:cNvSpPr>
            <a:spLocks noChangeArrowheads="1" noChangeShapeType="1" noTextEdit="1"/>
          </p:cNvSpPr>
          <p:nvPr/>
        </p:nvSpPr>
        <p:spPr bwMode="auto">
          <a:xfrm>
            <a:off x="5353050" y="914400"/>
            <a:ext cx="3105150" cy="6477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008000"/>
              </a:solidFill>
              <a:latin typeface="Arial Black"/>
            </a:endParaRPr>
          </a:p>
        </p:txBody>
      </p:sp>
      <p:sp>
        <p:nvSpPr>
          <p:cNvPr id="472117" name="WordArt 53"/>
          <p:cNvSpPr>
            <a:spLocks noChangeArrowheads="1" noChangeShapeType="1" noTextEdit="1"/>
          </p:cNvSpPr>
          <p:nvPr/>
        </p:nvSpPr>
        <p:spPr bwMode="auto">
          <a:xfrm>
            <a:off x="2381250" y="533400"/>
            <a:ext cx="1590675" cy="7620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660033"/>
              </a:solidFill>
              <a:latin typeface="Arial Black"/>
            </a:endParaRPr>
          </a:p>
        </p:txBody>
      </p:sp>
    </p:spTree>
    <p:extLst>
      <p:ext uri="{BB962C8B-B14F-4D97-AF65-F5344CB8AC3E}">
        <p14:creationId xmlns:p14="http://schemas.microsoft.com/office/powerpoint/2010/main" val="4293473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grpId="0" nodeType="withEffect" nodePh="1">
                                  <p:stCondLst>
                                    <p:cond delay="0"/>
                                  </p:stCondLst>
                                  <p:endCondLst>
                                    <p:cond evt="begin" delay="0">
                                      <p:tn val="5"/>
                                    </p:cond>
                                  </p:endCondLst>
                                  <p:childTnLst>
                                    <p:set>
                                      <p:cBhvr>
                                        <p:cTn id="6" dur="1" fill="hold">
                                          <p:stCondLst>
                                            <p:cond delay="0"/>
                                          </p:stCondLst>
                                        </p:cTn>
                                        <p:tgtEl>
                                          <p:spTgt spid="472117"/>
                                        </p:tgtEl>
                                        <p:attrNameLst>
                                          <p:attrName>style.visibility</p:attrName>
                                        </p:attrNameLst>
                                      </p:cBhvr>
                                      <p:to>
                                        <p:strVal val="visible"/>
                                      </p:to>
                                    </p:set>
                                  </p:childTnLst>
                                </p:cTn>
                              </p:par>
                            </p:childTnLst>
                          </p:cTn>
                        </p:par>
                        <p:par>
                          <p:cTn id="7" fill="hold" nodeType="afterGroup">
                            <p:stCondLst>
                              <p:cond delay="0"/>
                            </p:stCondLst>
                            <p:childTnLst>
                              <p:par>
                                <p:cTn id="8" presetID="31" presetClass="entr" presetSubtype="0" fill="hold" grpId="0" nodeType="afterEffect" nodePh="1">
                                  <p:stCondLst>
                                    <p:cond delay="500"/>
                                  </p:stCondLst>
                                  <p:endCondLst>
                                    <p:cond evt="begin" delay="0">
                                      <p:tn val="8"/>
                                    </p:cond>
                                  </p:endCondLst>
                                  <p:iterate type="lt">
                                    <p:tmPct val="5000"/>
                                  </p:iterate>
                                  <p:childTnLst>
                                    <p:set>
                                      <p:cBhvr>
                                        <p:cTn id="9" dur="1" fill="hold">
                                          <p:stCondLst>
                                            <p:cond delay="0"/>
                                          </p:stCondLst>
                                        </p:cTn>
                                        <p:tgtEl>
                                          <p:spTgt spid="472092"/>
                                        </p:tgtEl>
                                        <p:attrNameLst>
                                          <p:attrName>style.visibility</p:attrName>
                                        </p:attrNameLst>
                                      </p:cBhvr>
                                      <p:to>
                                        <p:strVal val="visible"/>
                                      </p:to>
                                    </p:set>
                                    <p:anim calcmode="lin" valueType="num">
                                      <p:cBhvr>
                                        <p:cTn id="10" dur="1000" fill="hold"/>
                                        <p:tgtEl>
                                          <p:spTgt spid="472092"/>
                                        </p:tgtEl>
                                        <p:attrNameLst>
                                          <p:attrName>ppt_w</p:attrName>
                                        </p:attrNameLst>
                                      </p:cBhvr>
                                      <p:tavLst>
                                        <p:tav tm="0">
                                          <p:val>
                                            <p:fltVal val="0"/>
                                          </p:val>
                                        </p:tav>
                                        <p:tav tm="100000">
                                          <p:val>
                                            <p:strVal val="#ppt_w"/>
                                          </p:val>
                                        </p:tav>
                                      </p:tavLst>
                                    </p:anim>
                                    <p:anim calcmode="lin" valueType="num">
                                      <p:cBhvr>
                                        <p:cTn id="11" dur="1000" fill="hold"/>
                                        <p:tgtEl>
                                          <p:spTgt spid="472092"/>
                                        </p:tgtEl>
                                        <p:attrNameLst>
                                          <p:attrName>ppt_h</p:attrName>
                                        </p:attrNameLst>
                                      </p:cBhvr>
                                      <p:tavLst>
                                        <p:tav tm="0">
                                          <p:val>
                                            <p:fltVal val="0"/>
                                          </p:val>
                                        </p:tav>
                                        <p:tav tm="100000">
                                          <p:val>
                                            <p:strVal val="#ppt_h"/>
                                          </p:val>
                                        </p:tav>
                                      </p:tavLst>
                                    </p:anim>
                                    <p:anim calcmode="lin" valueType="num">
                                      <p:cBhvr>
                                        <p:cTn id="12" dur="1000" fill="hold"/>
                                        <p:tgtEl>
                                          <p:spTgt spid="472092"/>
                                        </p:tgtEl>
                                        <p:attrNameLst>
                                          <p:attrName>style.rotation</p:attrName>
                                        </p:attrNameLst>
                                      </p:cBhvr>
                                      <p:tavLst>
                                        <p:tav tm="0">
                                          <p:val>
                                            <p:fltVal val="90"/>
                                          </p:val>
                                        </p:tav>
                                        <p:tav tm="100000">
                                          <p:val>
                                            <p:fltVal val="0"/>
                                          </p:val>
                                        </p:tav>
                                      </p:tavLst>
                                    </p:anim>
                                    <p:animEffect transition="in" filter="fade">
                                      <p:cBhvr>
                                        <p:cTn id="13" dur="1000"/>
                                        <p:tgtEl>
                                          <p:spTgt spid="472092"/>
                                        </p:tgtEl>
                                      </p:cBhvr>
                                    </p:animEffect>
                                  </p:childTnLst>
                                </p:cTn>
                              </p:par>
                            </p:childTnLst>
                          </p:cTn>
                        </p:par>
                        <p:par>
                          <p:cTn id="14" fill="hold" nodeType="afterGroup">
                            <p:stCondLst>
                              <p:cond delay="1900"/>
                            </p:stCondLst>
                            <p:childTnLst>
                              <p:par>
                                <p:cTn id="15" presetID="47" presetClass="entr" presetSubtype="0" fill="hold" grpId="0" nodeType="afterEffect">
                                  <p:stCondLst>
                                    <p:cond delay="0"/>
                                  </p:stCondLst>
                                  <p:childTnLst>
                                    <p:set>
                                      <p:cBhvr>
                                        <p:cTn id="16" dur="1" fill="hold">
                                          <p:stCondLst>
                                            <p:cond delay="0"/>
                                          </p:stCondLst>
                                        </p:cTn>
                                        <p:tgtEl>
                                          <p:spTgt spid="472091"/>
                                        </p:tgtEl>
                                        <p:attrNameLst>
                                          <p:attrName>style.visibility</p:attrName>
                                        </p:attrNameLst>
                                      </p:cBhvr>
                                      <p:to>
                                        <p:strVal val="visible"/>
                                      </p:to>
                                    </p:set>
                                    <p:animEffect transition="in" filter="fade">
                                      <p:cBhvr>
                                        <p:cTn id="17" dur="1000"/>
                                        <p:tgtEl>
                                          <p:spTgt spid="472091"/>
                                        </p:tgtEl>
                                      </p:cBhvr>
                                    </p:animEffect>
                                    <p:anim calcmode="lin" valueType="num">
                                      <p:cBhvr>
                                        <p:cTn id="18" dur="1000" fill="hold"/>
                                        <p:tgtEl>
                                          <p:spTgt spid="472091"/>
                                        </p:tgtEl>
                                        <p:attrNameLst>
                                          <p:attrName>ppt_x</p:attrName>
                                        </p:attrNameLst>
                                      </p:cBhvr>
                                      <p:tavLst>
                                        <p:tav tm="0">
                                          <p:val>
                                            <p:strVal val="#ppt_x"/>
                                          </p:val>
                                        </p:tav>
                                        <p:tav tm="100000">
                                          <p:val>
                                            <p:strVal val="#ppt_x"/>
                                          </p:val>
                                        </p:tav>
                                      </p:tavLst>
                                    </p:anim>
                                    <p:anim calcmode="lin" valueType="num">
                                      <p:cBhvr>
                                        <p:cTn id="19" dur="1000" fill="hold"/>
                                        <p:tgtEl>
                                          <p:spTgt spid="472091"/>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91" grpId="0"/>
      <p:bldP spid="472092" grpId="0" animBg="1"/>
      <p:bldP spid="4721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232025" y="5868988"/>
            <a:ext cx="172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 person</a:t>
            </a:r>
            <a:endParaRPr lang="en-US" altLang="en-US" sz="2800" dirty="0"/>
          </a:p>
        </p:txBody>
      </p:sp>
      <p:sp>
        <p:nvSpPr>
          <p:cNvPr id="474115" name="Text Box 3"/>
          <p:cNvSpPr txBox="1">
            <a:spLocks noChangeArrowheads="1"/>
          </p:cNvSpPr>
          <p:nvPr/>
        </p:nvSpPr>
        <p:spPr bwMode="auto">
          <a:xfrm>
            <a:off x="2225675" y="5334000"/>
            <a:ext cx="1354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ssets</a:t>
            </a:r>
            <a:endParaRPr lang="en-US" altLang="en-US" sz="2800" dirty="0"/>
          </a:p>
        </p:txBody>
      </p:sp>
      <p:sp>
        <p:nvSpPr>
          <p:cNvPr id="43012" name="WordArt 4"/>
          <p:cNvSpPr>
            <a:spLocks noChangeArrowheads="1" noChangeShapeType="1" noTextEdit="1"/>
          </p:cNvSpPr>
          <p:nvPr/>
        </p:nvSpPr>
        <p:spPr bwMode="auto">
          <a:xfrm>
            <a:off x="5353050" y="914400"/>
            <a:ext cx="3105150" cy="6477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008000"/>
              </a:solidFill>
              <a:latin typeface="Arial Black"/>
            </a:endParaRPr>
          </a:p>
        </p:txBody>
      </p:sp>
      <p:grpSp>
        <p:nvGrpSpPr>
          <p:cNvPr id="2" name="Group 5"/>
          <p:cNvGrpSpPr>
            <a:grpSpLocks/>
          </p:cNvGrpSpPr>
          <p:nvPr/>
        </p:nvGrpSpPr>
        <p:grpSpPr bwMode="auto">
          <a:xfrm>
            <a:off x="5029200" y="5029200"/>
            <a:ext cx="914400" cy="1295400"/>
            <a:chOff x="2448" y="1104"/>
            <a:chExt cx="1374" cy="2064"/>
          </a:xfrm>
        </p:grpSpPr>
        <p:sp>
          <p:nvSpPr>
            <p:cNvPr id="43015" name="AutoShape 6"/>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43016" name="Freeform 7"/>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17" name="Freeform 8"/>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18" name="Freeform 9"/>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19" name="Freeform 10"/>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20" name="Freeform 11"/>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21" name="Freeform 12"/>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22" name="Freeform 13"/>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23" name="Freeform 14"/>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24" name="Freeform 15"/>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25" name="Freeform 16"/>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26" name="Freeform 17"/>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27" name="Freeform 18"/>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28" name="Freeform 19"/>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29" name="Freeform 20"/>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30" name="Freeform 21"/>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31" name="Freeform 22"/>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32" name="Freeform 23"/>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33" name="Freeform 24"/>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34" name="Rectangle 25"/>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3035" name="Freeform 26"/>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36" name="Freeform 27"/>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37" name="Freeform 28"/>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3038" name="Freeform 29"/>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43014" name="WordArt 54"/>
          <p:cNvSpPr>
            <a:spLocks noChangeArrowheads="1" noChangeShapeType="1" noTextEdit="1"/>
          </p:cNvSpPr>
          <p:nvPr/>
        </p:nvSpPr>
        <p:spPr bwMode="auto">
          <a:xfrm>
            <a:off x="2381250" y="533400"/>
            <a:ext cx="1590675" cy="7620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660033"/>
              </a:solidFill>
              <a:latin typeface="Arial Black"/>
            </a:endParaRPr>
          </a:p>
        </p:txBody>
      </p:sp>
    </p:spTree>
    <p:extLst>
      <p:ext uri="{BB962C8B-B14F-4D97-AF65-F5344CB8AC3E}">
        <p14:creationId xmlns:p14="http://schemas.microsoft.com/office/powerpoint/2010/main" val="427156585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74115"/>
                                        </p:tgtEl>
                                        <p:attrNameLst>
                                          <p:attrName>style.visibility</p:attrName>
                                        </p:attrNameLst>
                                      </p:cBhvr>
                                      <p:to>
                                        <p:strVal val="visible"/>
                                      </p:to>
                                    </p:set>
                                    <p:animEffect transition="in" filter="fade">
                                      <p:cBhvr>
                                        <p:cTn id="7" dur="1000"/>
                                        <p:tgtEl>
                                          <p:spTgt spid="474115"/>
                                        </p:tgtEl>
                                      </p:cBhvr>
                                    </p:animEffect>
                                    <p:anim calcmode="lin" valueType="num">
                                      <p:cBhvr>
                                        <p:cTn id="8" dur="1000" fill="hold"/>
                                        <p:tgtEl>
                                          <p:spTgt spid="474115"/>
                                        </p:tgtEl>
                                        <p:attrNameLst>
                                          <p:attrName>ppt_x</p:attrName>
                                        </p:attrNameLst>
                                      </p:cBhvr>
                                      <p:tavLst>
                                        <p:tav tm="0">
                                          <p:val>
                                            <p:strVal val="#ppt_x"/>
                                          </p:val>
                                        </p:tav>
                                        <p:tav tm="100000">
                                          <p:val>
                                            <p:strVal val="#ppt_x"/>
                                          </p:val>
                                        </p:tav>
                                      </p:tavLst>
                                    </p:anim>
                                    <p:anim calcmode="lin" valueType="num">
                                      <p:cBhvr>
                                        <p:cTn id="9" dur="1000" fill="hold"/>
                                        <p:tgtEl>
                                          <p:spTgt spid="474115"/>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232025" y="5868988"/>
            <a:ext cx="172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 person</a:t>
            </a:r>
            <a:endParaRPr lang="en-US" altLang="en-US" sz="2800" dirty="0"/>
          </a:p>
        </p:txBody>
      </p:sp>
      <p:sp>
        <p:nvSpPr>
          <p:cNvPr id="476163" name="Text Box 3"/>
          <p:cNvSpPr txBox="1">
            <a:spLocks noChangeArrowheads="1"/>
          </p:cNvSpPr>
          <p:nvPr/>
        </p:nvSpPr>
        <p:spPr bwMode="auto">
          <a:xfrm>
            <a:off x="2228850" y="4738688"/>
            <a:ext cx="1568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bilities</a:t>
            </a:r>
          </a:p>
        </p:txBody>
      </p:sp>
      <p:sp>
        <p:nvSpPr>
          <p:cNvPr id="44036" name="Text Box 4"/>
          <p:cNvSpPr txBox="1">
            <a:spLocks noChangeArrowheads="1"/>
          </p:cNvSpPr>
          <p:nvPr/>
        </p:nvSpPr>
        <p:spPr bwMode="auto">
          <a:xfrm>
            <a:off x="2225675" y="5334000"/>
            <a:ext cx="1354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ssets</a:t>
            </a:r>
            <a:endParaRPr lang="en-US" altLang="en-US" sz="2800" dirty="0"/>
          </a:p>
        </p:txBody>
      </p:sp>
      <p:sp>
        <p:nvSpPr>
          <p:cNvPr id="44037" name="WordArt 5"/>
          <p:cNvSpPr>
            <a:spLocks noChangeArrowheads="1" noChangeShapeType="1" noTextEdit="1"/>
          </p:cNvSpPr>
          <p:nvPr/>
        </p:nvSpPr>
        <p:spPr bwMode="auto">
          <a:xfrm>
            <a:off x="5353050" y="914400"/>
            <a:ext cx="3105150" cy="6477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008000"/>
              </a:solidFill>
              <a:latin typeface="Arial Black"/>
            </a:endParaRPr>
          </a:p>
        </p:txBody>
      </p:sp>
      <p:grpSp>
        <p:nvGrpSpPr>
          <p:cNvPr id="2" name="Group 6"/>
          <p:cNvGrpSpPr>
            <a:grpSpLocks/>
          </p:cNvGrpSpPr>
          <p:nvPr/>
        </p:nvGrpSpPr>
        <p:grpSpPr bwMode="auto">
          <a:xfrm>
            <a:off x="4953000" y="4419600"/>
            <a:ext cx="990600" cy="1752600"/>
            <a:chOff x="2448" y="1104"/>
            <a:chExt cx="1374" cy="2064"/>
          </a:xfrm>
        </p:grpSpPr>
        <p:sp>
          <p:nvSpPr>
            <p:cNvPr id="44040" name="AutoShape 7"/>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44041" name="Freeform 8"/>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42" name="Freeform 9"/>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43" name="Freeform 10"/>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44" name="Freeform 11"/>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45" name="Freeform 12"/>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46" name="Freeform 13"/>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47" name="Freeform 14"/>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48" name="Freeform 15"/>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49" name="Freeform 16"/>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50" name="Freeform 17"/>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51" name="Freeform 18"/>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52" name="Freeform 19"/>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53" name="Freeform 20"/>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54" name="Freeform 21"/>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55" name="Freeform 22"/>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56" name="Freeform 23"/>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57" name="Freeform 24"/>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58" name="Freeform 25"/>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59" name="Rectangle 26"/>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4060" name="Freeform 27"/>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61" name="Freeform 28"/>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62" name="Freeform 29"/>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4063" name="Freeform 30"/>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44039" name="WordArt 55"/>
          <p:cNvSpPr>
            <a:spLocks noChangeArrowheads="1" noChangeShapeType="1" noTextEdit="1"/>
          </p:cNvSpPr>
          <p:nvPr/>
        </p:nvSpPr>
        <p:spPr bwMode="auto">
          <a:xfrm>
            <a:off x="2381250" y="533400"/>
            <a:ext cx="1590675" cy="7620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660033"/>
              </a:solidFill>
              <a:latin typeface="Arial Black"/>
            </a:endParaRPr>
          </a:p>
        </p:txBody>
      </p:sp>
    </p:spTree>
    <p:extLst>
      <p:ext uri="{BB962C8B-B14F-4D97-AF65-F5344CB8AC3E}">
        <p14:creationId xmlns:p14="http://schemas.microsoft.com/office/powerpoint/2010/main" val="276201421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76163"/>
                                        </p:tgtEl>
                                        <p:attrNameLst>
                                          <p:attrName>style.visibility</p:attrName>
                                        </p:attrNameLst>
                                      </p:cBhvr>
                                      <p:to>
                                        <p:strVal val="visible"/>
                                      </p:to>
                                    </p:set>
                                    <p:animEffect transition="in" filter="fade">
                                      <p:cBhvr>
                                        <p:cTn id="7" dur="1000"/>
                                        <p:tgtEl>
                                          <p:spTgt spid="476163"/>
                                        </p:tgtEl>
                                      </p:cBhvr>
                                    </p:animEffect>
                                    <p:anim calcmode="lin" valueType="num">
                                      <p:cBhvr>
                                        <p:cTn id="8" dur="1000" fill="hold"/>
                                        <p:tgtEl>
                                          <p:spTgt spid="476163"/>
                                        </p:tgtEl>
                                        <p:attrNameLst>
                                          <p:attrName>ppt_x</p:attrName>
                                        </p:attrNameLst>
                                      </p:cBhvr>
                                      <p:tavLst>
                                        <p:tav tm="0">
                                          <p:val>
                                            <p:strVal val="#ppt_x"/>
                                          </p:val>
                                        </p:tav>
                                        <p:tav tm="100000">
                                          <p:val>
                                            <p:strVal val="#ppt_x"/>
                                          </p:val>
                                        </p:tav>
                                      </p:tavLst>
                                    </p:anim>
                                    <p:anim calcmode="lin" valueType="num">
                                      <p:cBhvr>
                                        <p:cTn id="9" dur="1000" fill="hold"/>
                                        <p:tgtEl>
                                          <p:spTgt spid="476163"/>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32025" y="5868988"/>
            <a:ext cx="172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 person</a:t>
            </a:r>
            <a:endParaRPr lang="en-US" altLang="en-US" sz="2800" dirty="0"/>
          </a:p>
        </p:txBody>
      </p:sp>
      <p:sp>
        <p:nvSpPr>
          <p:cNvPr id="45059" name="Text Box 3"/>
          <p:cNvSpPr txBox="1">
            <a:spLocks noChangeArrowheads="1"/>
          </p:cNvSpPr>
          <p:nvPr/>
        </p:nvSpPr>
        <p:spPr bwMode="auto">
          <a:xfrm>
            <a:off x="2228850" y="4738688"/>
            <a:ext cx="1568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bilities</a:t>
            </a:r>
          </a:p>
        </p:txBody>
      </p:sp>
      <p:sp>
        <p:nvSpPr>
          <p:cNvPr id="45060" name="Text Box 4"/>
          <p:cNvSpPr txBox="1">
            <a:spLocks noChangeArrowheads="1"/>
          </p:cNvSpPr>
          <p:nvPr/>
        </p:nvSpPr>
        <p:spPr bwMode="auto">
          <a:xfrm>
            <a:off x="2225675" y="5334000"/>
            <a:ext cx="1354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ssets</a:t>
            </a:r>
            <a:endParaRPr lang="en-US" altLang="en-US" sz="2800" dirty="0"/>
          </a:p>
        </p:txBody>
      </p:sp>
      <p:sp>
        <p:nvSpPr>
          <p:cNvPr id="478213" name="Text Box 5"/>
          <p:cNvSpPr txBox="1">
            <a:spLocks noChangeArrowheads="1"/>
          </p:cNvSpPr>
          <p:nvPr/>
        </p:nvSpPr>
        <p:spPr bwMode="auto">
          <a:xfrm>
            <a:off x="2209800" y="4114800"/>
            <a:ext cx="2600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chievements</a:t>
            </a:r>
          </a:p>
        </p:txBody>
      </p:sp>
      <p:sp>
        <p:nvSpPr>
          <p:cNvPr id="45062" name="WordArt 6"/>
          <p:cNvSpPr>
            <a:spLocks noChangeArrowheads="1" noChangeShapeType="1" noTextEdit="1"/>
          </p:cNvSpPr>
          <p:nvPr/>
        </p:nvSpPr>
        <p:spPr bwMode="auto">
          <a:xfrm>
            <a:off x="5353050" y="914400"/>
            <a:ext cx="3105150" cy="6477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008000"/>
              </a:solidFill>
              <a:latin typeface="Arial Black"/>
            </a:endParaRPr>
          </a:p>
        </p:txBody>
      </p:sp>
      <p:grpSp>
        <p:nvGrpSpPr>
          <p:cNvPr id="2" name="Group 7"/>
          <p:cNvGrpSpPr>
            <a:grpSpLocks/>
          </p:cNvGrpSpPr>
          <p:nvPr/>
        </p:nvGrpSpPr>
        <p:grpSpPr bwMode="auto">
          <a:xfrm>
            <a:off x="4800600" y="3886200"/>
            <a:ext cx="1295400" cy="2362200"/>
            <a:chOff x="2448" y="1104"/>
            <a:chExt cx="1374" cy="2064"/>
          </a:xfrm>
        </p:grpSpPr>
        <p:sp>
          <p:nvSpPr>
            <p:cNvPr id="45065" name="AutoShape 8"/>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45066" name="Freeform 9"/>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67" name="Freeform 10"/>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68" name="Freeform 11"/>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69" name="Freeform 12"/>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70" name="Freeform 13"/>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71" name="Freeform 14"/>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72" name="Freeform 15"/>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73" name="Freeform 16"/>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74" name="Freeform 17"/>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75" name="Freeform 18"/>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76" name="Freeform 19"/>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77" name="Freeform 20"/>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78" name="Freeform 21"/>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79" name="Freeform 22"/>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80" name="Freeform 23"/>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81" name="Freeform 24"/>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82" name="Freeform 25"/>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83" name="Freeform 26"/>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84" name="Rectangle 27"/>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5085" name="Freeform 28"/>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86" name="Freeform 29"/>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87" name="Freeform 30"/>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5088" name="Freeform 31"/>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45064" name="WordArt 56"/>
          <p:cNvSpPr>
            <a:spLocks noChangeArrowheads="1" noChangeShapeType="1" noTextEdit="1"/>
          </p:cNvSpPr>
          <p:nvPr/>
        </p:nvSpPr>
        <p:spPr bwMode="auto">
          <a:xfrm>
            <a:off x="2381250" y="533400"/>
            <a:ext cx="1590675" cy="7620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660033"/>
              </a:solidFill>
              <a:latin typeface="Arial Black"/>
            </a:endParaRPr>
          </a:p>
        </p:txBody>
      </p:sp>
    </p:spTree>
    <p:extLst>
      <p:ext uri="{BB962C8B-B14F-4D97-AF65-F5344CB8AC3E}">
        <p14:creationId xmlns:p14="http://schemas.microsoft.com/office/powerpoint/2010/main" val="80702699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78213"/>
                                        </p:tgtEl>
                                        <p:attrNameLst>
                                          <p:attrName>style.visibility</p:attrName>
                                        </p:attrNameLst>
                                      </p:cBhvr>
                                      <p:to>
                                        <p:strVal val="visible"/>
                                      </p:to>
                                    </p:set>
                                    <p:animEffect transition="in" filter="fade">
                                      <p:cBhvr>
                                        <p:cTn id="7" dur="1000"/>
                                        <p:tgtEl>
                                          <p:spTgt spid="478213"/>
                                        </p:tgtEl>
                                      </p:cBhvr>
                                    </p:animEffect>
                                    <p:anim calcmode="lin" valueType="num">
                                      <p:cBhvr>
                                        <p:cTn id="8" dur="1000" fill="hold"/>
                                        <p:tgtEl>
                                          <p:spTgt spid="478213"/>
                                        </p:tgtEl>
                                        <p:attrNameLst>
                                          <p:attrName>ppt_x</p:attrName>
                                        </p:attrNameLst>
                                      </p:cBhvr>
                                      <p:tavLst>
                                        <p:tav tm="0">
                                          <p:val>
                                            <p:strVal val="#ppt_x"/>
                                          </p:val>
                                        </p:tav>
                                        <p:tav tm="100000">
                                          <p:val>
                                            <p:strVal val="#ppt_x"/>
                                          </p:val>
                                        </p:tav>
                                      </p:tavLst>
                                    </p:anim>
                                    <p:anim calcmode="lin" valueType="num">
                                      <p:cBhvr>
                                        <p:cTn id="9" dur="1000" fill="hold"/>
                                        <p:tgtEl>
                                          <p:spTgt spid="478213"/>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232025" y="5868988"/>
            <a:ext cx="172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 person</a:t>
            </a:r>
            <a:endParaRPr lang="en-US" altLang="en-US" sz="2800" dirty="0"/>
          </a:p>
        </p:txBody>
      </p:sp>
      <p:sp>
        <p:nvSpPr>
          <p:cNvPr id="480259" name="Text Box 3"/>
          <p:cNvSpPr txBox="1">
            <a:spLocks noChangeArrowheads="1"/>
          </p:cNvSpPr>
          <p:nvPr/>
        </p:nvSpPr>
        <p:spPr bwMode="auto">
          <a:xfrm>
            <a:off x="2209800" y="3505200"/>
            <a:ext cx="1827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uthentic</a:t>
            </a:r>
            <a:endParaRPr lang="en-US" altLang="en-US" sz="2800" dirty="0"/>
          </a:p>
        </p:txBody>
      </p:sp>
      <p:sp>
        <p:nvSpPr>
          <p:cNvPr id="46084" name="Text Box 4"/>
          <p:cNvSpPr txBox="1">
            <a:spLocks noChangeArrowheads="1"/>
          </p:cNvSpPr>
          <p:nvPr/>
        </p:nvSpPr>
        <p:spPr bwMode="auto">
          <a:xfrm>
            <a:off x="2228850" y="4738688"/>
            <a:ext cx="1568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bilities</a:t>
            </a:r>
          </a:p>
        </p:txBody>
      </p:sp>
      <p:sp>
        <p:nvSpPr>
          <p:cNvPr id="46085" name="Text Box 5"/>
          <p:cNvSpPr txBox="1">
            <a:spLocks noChangeArrowheads="1"/>
          </p:cNvSpPr>
          <p:nvPr/>
        </p:nvSpPr>
        <p:spPr bwMode="auto">
          <a:xfrm>
            <a:off x="2225675" y="5334000"/>
            <a:ext cx="1354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ssets</a:t>
            </a:r>
            <a:endParaRPr lang="en-US" altLang="en-US" sz="2800" dirty="0"/>
          </a:p>
        </p:txBody>
      </p:sp>
      <p:sp>
        <p:nvSpPr>
          <p:cNvPr id="46086" name="Text Box 6"/>
          <p:cNvSpPr txBox="1">
            <a:spLocks noChangeArrowheads="1"/>
          </p:cNvSpPr>
          <p:nvPr/>
        </p:nvSpPr>
        <p:spPr bwMode="auto">
          <a:xfrm>
            <a:off x="2209800" y="4114800"/>
            <a:ext cx="2600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chievements</a:t>
            </a:r>
          </a:p>
        </p:txBody>
      </p:sp>
      <p:sp>
        <p:nvSpPr>
          <p:cNvPr id="46087" name="WordArt 7"/>
          <p:cNvSpPr>
            <a:spLocks noChangeArrowheads="1" noChangeShapeType="1" noTextEdit="1"/>
          </p:cNvSpPr>
          <p:nvPr/>
        </p:nvSpPr>
        <p:spPr bwMode="auto">
          <a:xfrm>
            <a:off x="5353050" y="914400"/>
            <a:ext cx="3105150" cy="6477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008000"/>
              </a:solidFill>
              <a:latin typeface="Arial Black"/>
            </a:endParaRPr>
          </a:p>
        </p:txBody>
      </p:sp>
      <p:grpSp>
        <p:nvGrpSpPr>
          <p:cNvPr id="2" name="Group 8"/>
          <p:cNvGrpSpPr>
            <a:grpSpLocks/>
          </p:cNvGrpSpPr>
          <p:nvPr/>
        </p:nvGrpSpPr>
        <p:grpSpPr bwMode="auto">
          <a:xfrm>
            <a:off x="4800600" y="3429000"/>
            <a:ext cx="1600200" cy="2895600"/>
            <a:chOff x="2448" y="1104"/>
            <a:chExt cx="1374" cy="2064"/>
          </a:xfrm>
        </p:grpSpPr>
        <p:sp>
          <p:nvSpPr>
            <p:cNvPr id="46090" name="AutoShape 9"/>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46091" name="Freeform 10"/>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092" name="Freeform 11"/>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093" name="Freeform 12"/>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094" name="Freeform 13"/>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095" name="Freeform 14"/>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096" name="Freeform 15"/>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097" name="Freeform 16"/>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098" name="Freeform 17"/>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099" name="Freeform 18"/>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100" name="Freeform 19"/>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101" name="Freeform 20"/>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102" name="Freeform 21"/>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103" name="Freeform 22"/>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104" name="Freeform 23"/>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105" name="Freeform 24"/>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106" name="Freeform 25"/>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107" name="Freeform 26"/>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108" name="Freeform 27"/>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109" name="Rectangle 28"/>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6110" name="Freeform 29"/>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111" name="Freeform 30"/>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112" name="Freeform 31"/>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6113" name="Freeform 32"/>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46089" name="WordArt 57"/>
          <p:cNvSpPr>
            <a:spLocks noChangeArrowheads="1" noChangeShapeType="1" noTextEdit="1"/>
          </p:cNvSpPr>
          <p:nvPr/>
        </p:nvSpPr>
        <p:spPr bwMode="auto">
          <a:xfrm>
            <a:off x="2381250" y="533400"/>
            <a:ext cx="1590675" cy="7620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660033"/>
              </a:solidFill>
              <a:latin typeface="Arial Black"/>
            </a:endParaRPr>
          </a:p>
        </p:txBody>
      </p:sp>
    </p:spTree>
    <p:extLst>
      <p:ext uri="{BB962C8B-B14F-4D97-AF65-F5344CB8AC3E}">
        <p14:creationId xmlns:p14="http://schemas.microsoft.com/office/powerpoint/2010/main" val="5853161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80259"/>
                                        </p:tgtEl>
                                        <p:attrNameLst>
                                          <p:attrName>style.visibility</p:attrName>
                                        </p:attrNameLst>
                                      </p:cBhvr>
                                      <p:to>
                                        <p:strVal val="visible"/>
                                      </p:to>
                                    </p:set>
                                    <p:animEffect transition="in" filter="fade">
                                      <p:cBhvr>
                                        <p:cTn id="7" dur="1000"/>
                                        <p:tgtEl>
                                          <p:spTgt spid="480259"/>
                                        </p:tgtEl>
                                      </p:cBhvr>
                                    </p:animEffect>
                                    <p:anim calcmode="lin" valueType="num">
                                      <p:cBhvr>
                                        <p:cTn id="8" dur="1000" fill="hold"/>
                                        <p:tgtEl>
                                          <p:spTgt spid="480259"/>
                                        </p:tgtEl>
                                        <p:attrNameLst>
                                          <p:attrName>ppt_x</p:attrName>
                                        </p:attrNameLst>
                                      </p:cBhvr>
                                      <p:tavLst>
                                        <p:tav tm="0">
                                          <p:val>
                                            <p:strVal val="#ppt_x"/>
                                          </p:val>
                                        </p:tav>
                                        <p:tav tm="100000">
                                          <p:val>
                                            <p:strVal val="#ppt_x"/>
                                          </p:val>
                                        </p:tav>
                                      </p:tavLst>
                                    </p:anim>
                                    <p:anim calcmode="lin" valueType="num">
                                      <p:cBhvr>
                                        <p:cTn id="9" dur="1000" fill="hold"/>
                                        <p:tgtEl>
                                          <p:spTgt spid="480259"/>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232025" y="5868988"/>
            <a:ext cx="172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 person</a:t>
            </a:r>
            <a:endParaRPr lang="en-US" altLang="en-US" sz="2800" dirty="0"/>
          </a:p>
        </p:txBody>
      </p:sp>
      <p:sp>
        <p:nvSpPr>
          <p:cNvPr id="47107" name="Text Box 3"/>
          <p:cNvSpPr txBox="1">
            <a:spLocks noChangeArrowheads="1"/>
          </p:cNvSpPr>
          <p:nvPr/>
        </p:nvSpPr>
        <p:spPr bwMode="auto">
          <a:xfrm>
            <a:off x="2209800" y="3505200"/>
            <a:ext cx="1827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uthentic</a:t>
            </a:r>
            <a:endParaRPr lang="en-US" altLang="en-US" sz="2800" dirty="0"/>
          </a:p>
        </p:txBody>
      </p:sp>
      <p:sp>
        <p:nvSpPr>
          <p:cNvPr id="47108" name="Text Box 4"/>
          <p:cNvSpPr txBox="1">
            <a:spLocks noChangeArrowheads="1"/>
          </p:cNvSpPr>
          <p:nvPr/>
        </p:nvSpPr>
        <p:spPr bwMode="auto">
          <a:xfrm>
            <a:off x="2228850" y="4738688"/>
            <a:ext cx="1568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bilities</a:t>
            </a:r>
          </a:p>
        </p:txBody>
      </p:sp>
      <p:sp>
        <p:nvSpPr>
          <p:cNvPr id="482309" name="Text Box 5"/>
          <p:cNvSpPr txBox="1">
            <a:spLocks noChangeArrowheads="1"/>
          </p:cNvSpPr>
          <p:nvPr/>
        </p:nvSpPr>
        <p:spPr bwMode="auto">
          <a:xfrm>
            <a:off x="2208213" y="2819400"/>
            <a:ext cx="1766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uthority</a:t>
            </a:r>
            <a:endParaRPr lang="en-US" altLang="en-US" sz="2800" dirty="0"/>
          </a:p>
        </p:txBody>
      </p:sp>
      <p:sp>
        <p:nvSpPr>
          <p:cNvPr id="47110" name="Text Box 6"/>
          <p:cNvSpPr txBox="1">
            <a:spLocks noChangeArrowheads="1"/>
          </p:cNvSpPr>
          <p:nvPr/>
        </p:nvSpPr>
        <p:spPr bwMode="auto">
          <a:xfrm>
            <a:off x="2225675" y="5334000"/>
            <a:ext cx="1354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ssets</a:t>
            </a:r>
            <a:endParaRPr lang="en-US" altLang="en-US" sz="2800" dirty="0"/>
          </a:p>
        </p:txBody>
      </p:sp>
      <p:sp>
        <p:nvSpPr>
          <p:cNvPr id="47111" name="Text Box 7"/>
          <p:cNvSpPr txBox="1">
            <a:spLocks noChangeArrowheads="1"/>
          </p:cNvSpPr>
          <p:nvPr/>
        </p:nvSpPr>
        <p:spPr bwMode="auto">
          <a:xfrm>
            <a:off x="2209800" y="4114800"/>
            <a:ext cx="2600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chievements</a:t>
            </a:r>
          </a:p>
        </p:txBody>
      </p:sp>
      <p:sp>
        <p:nvSpPr>
          <p:cNvPr id="47112" name="WordArt 8"/>
          <p:cNvSpPr>
            <a:spLocks noChangeArrowheads="1" noChangeShapeType="1" noTextEdit="1"/>
          </p:cNvSpPr>
          <p:nvPr/>
        </p:nvSpPr>
        <p:spPr bwMode="auto">
          <a:xfrm>
            <a:off x="5353050" y="914400"/>
            <a:ext cx="3105150" cy="6477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008000"/>
              </a:solidFill>
              <a:latin typeface="Arial Black"/>
            </a:endParaRPr>
          </a:p>
        </p:txBody>
      </p:sp>
      <p:grpSp>
        <p:nvGrpSpPr>
          <p:cNvPr id="2" name="Group 9"/>
          <p:cNvGrpSpPr>
            <a:grpSpLocks/>
          </p:cNvGrpSpPr>
          <p:nvPr/>
        </p:nvGrpSpPr>
        <p:grpSpPr bwMode="auto">
          <a:xfrm>
            <a:off x="4800600" y="2743200"/>
            <a:ext cx="1905000" cy="3505200"/>
            <a:chOff x="2448" y="1104"/>
            <a:chExt cx="1374" cy="2064"/>
          </a:xfrm>
        </p:grpSpPr>
        <p:sp>
          <p:nvSpPr>
            <p:cNvPr id="47115" name="AutoShape 10"/>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47116" name="Freeform 11"/>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17" name="Freeform 12"/>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18" name="Freeform 13"/>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19" name="Freeform 14"/>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20" name="Freeform 15"/>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21" name="Freeform 16"/>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22" name="Freeform 17"/>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23" name="Freeform 18"/>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24" name="Freeform 19"/>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25" name="Freeform 20"/>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26" name="Freeform 21"/>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27" name="Freeform 22"/>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28" name="Freeform 23"/>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29" name="Freeform 24"/>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30" name="Freeform 25"/>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31" name="Freeform 26"/>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32" name="Freeform 27"/>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33" name="Freeform 28"/>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34" name="Rectangle 29"/>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7135" name="Freeform 30"/>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36" name="Freeform 31"/>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37" name="Freeform 32"/>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7138" name="Freeform 33"/>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47114" name="WordArt 58"/>
          <p:cNvSpPr>
            <a:spLocks noChangeArrowheads="1" noChangeShapeType="1" noTextEdit="1"/>
          </p:cNvSpPr>
          <p:nvPr/>
        </p:nvSpPr>
        <p:spPr bwMode="auto">
          <a:xfrm>
            <a:off x="2381250" y="533400"/>
            <a:ext cx="1590675" cy="7620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660033"/>
              </a:solidFill>
              <a:latin typeface="Arial Black"/>
            </a:endParaRPr>
          </a:p>
        </p:txBody>
      </p:sp>
    </p:spTree>
    <p:extLst>
      <p:ext uri="{BB962C8B-B14F-4D97-AF65-F5344CB8AC3E}">
        <p14:creationId xmlns:p14="http://schemas.microsoft.com/office/powerpoint/2010/main" val="276658852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82309"/>
                                        </p:tgtEl>
                                        <p:attrNameLst>
                                          <p:attrName>style.visibility</p:attrName>
                                        </p:attrNameLst>
                                      </p:cBhvr>
                                      <p:to>
                                        <p:strVal val="visible"/>
                                      </p:to>
                                    </p:set>
                                    <p:animEffect transition="in" filter="fade">
                                      <p:cBhvr>
                                        <p:cTn id="7" dur="1000"/>
                                        <p:tgtEl>
                                          <p:spTgt spid="482309"/>
                                        </p:tgtEl>
                                      </p:cBhvr>
                                    </p:animEffect>
                                    <p:anim calcmode="lin" valueType="num">
                                      <p:cBhvr>
                                        <p:cTn id="8" dur="1000" fill="hold"/>
                                        <p:tgtEl>
                                          <p:spTgt spid="482309"/>
                                        </p:tgtEl>
                                        <p:attrNameLst>
                                          <p:attrName>ppt_x</p:attrName>
                                        </p:attrNameLst>
                                      </p:cBhvr>
                                      <p:tavLst>
                                        <p:tav tm="0">
                                          <p:val>
                                            <p:strVal val="#ppt_x"/>
                                          </p:val>
                                        </p:tav>
                                        <p:tav tm="100000">
                                          <p:val>
                                            <p:strVal val="#ppt_x"/>
                                          </p:val>
                                        </p:tav>
                                      </p:tavLst>
                                    </p:anim>
                                    <p:anim calcmode="lin" valueType="num">
                                      <p:cBhvr>
                                        <p:cTn id="9" dur="1000" fill="hold"/>
                                        <p:tgtEl>
                                          <p:spTgt spid="482309"/>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685801"/>
            <a:ext cx="7315200" cy="3657599"/>
          </a:xfrm>
        </p:spPr>
        <p:txBody>
          <a:bodyPr/>
          <a:lstStyle/>
          <a:p>
            <a:r>
              <a:rPr lang="en-NZ" dirty="0" smtClean="0"/>
              <a:t>Facing Up is a unique course in that we become the next co-facilitators</a:t>
            </a:r>
          </a:p>
          <a:p>
            <a:r>
              <a:rPr lang="en-NZ" dirty="0" smtClean="0"/>
              <a:t>The recent graduates co-facilitate and train the next group and then they are able to co-facilitate and so on…</a:t>
            </a:r>
          </a:p>
          <a:p>
            <a:r>
              <a:rPr lang="en-NZ" dirty="0" smtClean="0"/>
              <a:t>This way We take on a valued social role, and their investment in the learning process is increased</a:t>
            </a:r>
          </a:p>
          <a:p>
            <a:r>
              <a:rPr lang="en-NZ" dirty="0" smtClean="0"/>
              <a:t>Individuals can train to be facilitators too</a:t>
            </a:r>
            <a:endParaRPr lang="en-NZ" dirty="0"/>
          </a:p>
        </p:txBody>
      </p:sp>
      <p:sp>
        <p:nvSpPr>
          <p:cNvPr id="3" name="Title 2"/>
          <p:cNvSpPr>
            <a:spLocks noGrp="1"/>
          </p:cNvSpPr>
          <p:nvPr>
            <p:ph type="title"/>
          </p:nvPr>
        </p:nvSpPr>
        <p:spPr/>
        <p:txBody>
          <a:bodyPr/>
          <a:lstStyle/>
          <a:p>
            <a:r>
              <a:rPr lang="en-NZ" dirty="0" smtClean="0"/>
              <a:t>How Facing Up Works</a:t>
            </a:r>
            <a:endParaRPr lang="en-NZ" dirty="0"/>
          </a:p>
        </p:txBody>
      </p:sp>
      <p:sp>
        <p:nvSpPr>
          <p:cNvPr id="4" name="Slide Number Placeholder 3"/>
          <p:cNvSpPr>
            <a:spLocks noGrp="1"/>
          </p:cNvSpPr>
          <p:nvPr>
            <p:ph type="sldNum" sz="quarter" idx="11"/>
          </p:nvPr>
        </p:nvSpPr>
        <p:spPr/>
        <p:txBody>
          <a:bodyPr/>
          <a:lstStyle/>
          <a:p>
            <a:fld id="{2008C4E6-B855-4E0F-8E40-8DA0B607CD91}" type="slidenum">
              <a:rPr lang="en-NZ" smtClean="0"/>
              <a:t>2</a:t>
            </a:fld>
            <a:endParaRPr lang="en-NZ" dirty="0"/>
          </a:p>
        </p:txBody>
      </p:sp>
      <p:sp>
        <p:nvSpPr>
          <p:cNvPr id="5" name="Footer Placeholder 4"/>
          <p:cNvSpPr>
            <a:spLocks noGrp="1"/>
          </p:cNvSpPr>
          <p:nvPr>
            <p:ph type="ftr" sz="quarter" idx="12"/>
          </p:nvPr>
        </p:nvSpPr>
        <p:spPr/>
        <p:txBody>
          <a:bodyPr/>
          <a:lstStyle/>
          <a:p>
            <a:r>
              <a:rPr lang="en-NZ" dirty="0"/>
              <a:t>©</a:t>
            </a:r>
          </a:p>
          <a:p>
            <a:r>
              <a:rPr lang="en-NZ" dirty="0" smtClean="0"/>
              <a:t>Recovery Opportunity Center</a:t>
            </a:r>
            <a:endParaRPr lang="en-NZ" dirty="0"/>
          </a:p>
        </p:txBody>
      </p:sp>
      <p:pic>
        <p:nvPicPr>
          <p:cNvPr id="2050" name="Picture 2" descr="C:\Users\lisas\Desktop\roc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943600"/>
            <a:ext cx="1752600" cy="68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362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232025" y="5868988"/>
            <a:ext cx="172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 person</a:t>
            </a:r>
            <a:endParaRPr lang="en-US" altLang="en-US" sz="2800" dirty="0"/>
          </a:p>
        </p:txBody>
      </p:sp>
      <p:sp>
        <p:nvSpPr>
          <p:cNvPr id="48131" name="Text Box 3"/>
          <p:cNvSpPr txBox="1">
            <a:spLocks noChangeArrowheads="1"/>
          </p:cNvSpPr>
          <p:nvPr/>
        </p:nvSpPr>
        <p:spPr bwMode="auto">
          <a:xfrm>
            <a:off x="2209800" y="3505200"/>
            <a:ext cx="1827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uthentic</a:t>
            </a:r>
            <a:endParaRPr lang="en-US" altLang="en-US" sz="2800" dirty="0"/>
          </a:p>
        </p:txBody>
      </p:sp>
      <p:sp>
        <p:nvSpPr>
          <p:cNvPr id="48132" name="Text Box 4"/>
          <p:cNvSpPr txBox="1">
            <a:spLocks noChangeArrowheads="1"/>
          </p:cNvSpPr>
          <p:nvPr/>
        </p:nvSpPr>
        <p:spPr bwMode="auto">
          <a:xfrm>
            <a:off x="2228850" y="4738688"/>
            <a:ext cx="1568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bilities</a:t>
            </a:r>
          </a:p>
        </p:txBody>
      </p:sp>
      <p:sp>
        <p:nvSpPr>
          <p:cNvPr id="48133" name="Text Box 5"/>
          <p:cNvSpPr txBox="1">
            <a:spLocks noChangeArrowheads="1"/>
          </p:cNvSpPr>
          <p:nvPr/>
        </p:nvSpPr>
        <p:spPr bwMode="auto">
          <a:xfrm>
            <a:off x="2208213" y="2819400"/>
            <a:ext cx="1766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uthority</a:t>
            </a:r>
            <a:endParaRPr lang="en-US" altLang="en-US" sz="2800" dirty="0"/>
          </a:p>
        </p:txBody>
      </p:sp>
      <p:sp>
        <p:nvSpPr>
          <p:cNvPr id="484358" name="Text Box 6"/>
          <p:cNvSpPr txBox="1">
            <a:spLocks noChangeArrowheads="1"/>
          </p:cNvSpPr>
          <p:nvPr/>
        </p:nvSpPr>
        <p:spPr bwMode="auto">
          <a:xfrm>
            <a:off x="2228850" y="2192338"/>
            <a:ext cx="2379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utonomous</a:t>
            </a:r>
            <a:endParaRPr lang="en-US" altLang="en-US" sz="2800" dirty="0"/>
          </a:p>
        </p:txBody>
      </p:sp>
      <p:sp>
        <p:nvSpPr>
          <p:cNvPr id="48135" name="Text Box 7"/>
          <p:cNvSpPr txBox="1">
            <a:spLocks noChangeArrowheads="1"/>
          </p:cNvSpPr>
          <p:nvPr/>
        </p:nvSpPr>
        <p:spPr bwMode="auto">
          <a:xfrm>
            <a:off x="2225675" y="5334000"/>
            <a:ext cx="1354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ssets</a:t>
            </a:r>
            <a:endParaRPr lang="en-US" altLang="en-US" sz="2800" dirty="0"/>
          </a:p>
        </p:txBody>
      </p:sp>
      <p:sp>
        <p:nvSpPr>
          <p:cNvPr id="48136" name="Text Box 8"/>
          <p:cNvSpPr txBox="1">
            <a:spLocks noChangeArrowheads="1"/>
          </p:cNvSpPr>
          <p:nvPr/>
        </p:nvSpPr>
        <p:spPr bwMode="auto">
          <a:xfrm>
            <a:off x="2209800" y="4114800"/>
            <a:ext cx="2600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u="sng" dirty="0">
                <a:solidFill>
                  <a:srgbClr val="D80000"/>
                </a:solidFill>
              </a:rPr>
              <a:t>A</a:t>
            </a:r>
            <a:r>
              <a:rPr lang="en-US" altLang="en-US" sz="2800" b="1" dirty="0"/>
              <a:t>chievements</a:t>
            </a:r>
          </a:p>
        </p:txBody>
      </p:sp>
      <p:sp>
        <p:nvSpPr>
          <p:cNvPr id="48137" name="WordArt 9"/>
          <p:cNvSpPr>
            <a:spLocks noChangeArrowheads="1" noChangeShapeType="1" noTextEdit="1"/>
          </p:cNvSpPr>
          <p:nvPr/>
        </p:nvSpPr>
        <p:spPr bwMode="auto">
          <a:xfrm>
            <a:off x="5353050" y="914400"/>
            <a:ext cx="3105150" cy="6477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008000"/>
              </a:solidFill>
              <a:latin typeface="Arial Black"/>
            </a:endParaRPr>
          </a:p>
        </p:txBody>
      </p:sp>
      <p:grpSp>
        <p:nvGrpSpPr>
          <p:cNvPr id="2" name="Group 10"/>
          <p:cNvGrpSpPr>
            <a:grpSpLocks/>
          </p:cNvGrpSpPr>
          <p:nvPr/>
        </p:nvGrpSpPr>
        <p:grpSpPr bwMode="auto">
          <a:xfrm>
            <a:off x="4572000" y="2209800"/>
            <a:ext cx="2209800" cy="4038600"/>
            <a:chOff x="2448" y="1104"/>
            <a:chExt cx="1374" cy="2064"/>
          </a:xfrm>
        </p:grpSpPr>
        <p:sp>
          <p:nvSpPr>
            <p:cNvPr id="48140" name="AutoShape 11"/>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48141" name="Freeform 12"/>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42" name="Freeform 13"/>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43" name="Freeform 14"/>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44" name="Freeform 15"/>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45" name="Freeform 16"/>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46" name="Freeform 17"/>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47" name="Freeform 18"/>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48" name="Freeform 19"/>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49" name="Freeform 20"/>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50" name="Freeform 21"/>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51" name="Freeform 22"/>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52" name="Freeform 23"/>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53" name="Freeform 24"/>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54" name="Freeform 25"/>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55" name="Freeform 26"/>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56" name="Freeform 27"/>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57" name="Freeform 28"/>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58" name="Freeform 29"/>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59" name="Rectangle 30"/>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8160" name="Freeform 31"/>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61" name="Freeform 32"/>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62" name="Freeform 33"/>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48163" name="Freeform 34"/>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48139" name="WordArt 59"/>
          <p:cNvSpPr>
            <a:spLocks noChangeArrowheads="1" noChangeShapeType="1" noTextEdit="1"/>
          </p:cNvSpPr>
          <p:nvPr/>
        </p:nvSpPr>
        <p:spPr bwMode="auto">
          <a:xfrm>
            <a:off x="2381250" y="533400"/>
            <a:ext cx="1590675" cy="7620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660033"/>
              </a:solidFill>
              <a:latin typeface="Arial Black"/>
            </a:endParaRPr>
          </a:p>
        </p:txBody>
      </p:sp>
    </p:spTree>
    <p:extLst>
      <p:ext uri="{BB962C8B-B14F-4D97-AF65-F5344CB8AC3E}">
        <p14:creationId xmlns:p14="http://schemas.microsoft.com/office/powerpoint/2010/main" val="163214168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84358"/>
                                        </p:tgtEl>
                                        <p:attrNameLst>
                                          <p:attrName>style.visibility</p:attrName>
                                        </p:attrNameLst>
                                      </p:cBhvr>
                                      <p:to>
                                        <p:strVal val="visible"/>
                                      </p:to>
                                    </p:set>
                                    <p:animEffect transition="in" filter="fade">
                                      <p:cBhvr>
                                        <p:cTn id="7" dur="1000"/>
                                        <p:tgtEl>
                                          <p:spTgt spid="484358"/>
                                        </p:tgtEl>
                                      </p:cBhvr>
                                    </p:animEffect>
                                    <p:anim calcmode="lin" valueType="num">
                                      <p:cBhvr>
                                        <p:cTn id="8" dur="1000" fill="hold"/>
                                        <p:tgtEl>
                                          <p:spTgt spid="484358"/>
                                        </p:tgtEl>
                                        <p:attrNameLst>
                                          <p:attrName>ppt_x</p:attrName>
                                        </p:attrNameLst>
                                      </p:cBhvr>
                                      <p:tavLst>
                                        <p:tav tm="0">
                                          <p:val>
                                            <p:strVal val="#ppt_x"/>
                                          </p:val>
                                        </p:tav>
                                        <p:tav tm="100000">
                                          <p:val>
                                            <p:strVal val="#ppt_x"/>
                                          </p:val>
                                        </p:tav>
                                      </p:tavLst>
                                    </p:anim>
                                    <p:anim calcmode="lin" valueType="num">
                                      <p:cBhvr>
                                        <p:cTn id="9" dur="1000" fill="hold"/>
                                        <p:tgtEl>
                                          <p:spTgt spid="484358"/>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685801"/>
            <a:ext cx="7543800" cy="3657599"/>
          </a:xfrm>
        </p:spPr>
        <p:txBody>
          <a:bodyPr/>
          <a:lstStyle/>
          <a:p>
            <a:r>
              <a:rPr lang="en-NZ" dirty="0" smtClean="0"/>
              <a:t>We take center stage on our wellness! </a:t>
            </a:r>
          </a:p>
          <a:p>
            <a:r>
              <a:rPr lang="en-NZ" dirty="0" smtClean="0"/>
              <a:t>We become our personal wellness coach and begin to look at our own self-talk that can get in the way.</a:t>
            </a:r>
          </a:p>
          <a:p>
            <a:r>
              <a:rPr lang="en-NZ" dirty="0" smtClean="0"/>
              <a:t>We look at keeping a positive focus in life and review Dr. David Hawkins, Map of Consciousness </a:t>
            </a:r>
          </a:p>
          <a:p>
            <a:r>
              <a:rPr lang="en-NZ" dirty="0" smtClean="0"/>
              <a:t>There are lots of questions and areas for rich discussion in these two modules.</a:t>
            </a:r>
          </a:p>
          <a:p>
            <a:pPr marL="18288" indent="0">
              <a:buNone/>
            </a:pPr>
            <a:endParaRPr lang="en-NZ" dirty="0" smtClean="0"/>
          </a:p>
          <a:p>
            <a:endParaRPr lang="en-NZ" dirty="0"/>
          </a:p>
        </p:txBody>
      </p:sp>
      <p:sp>
        <p:nvSpPr>
          <p:cNvPr id="3" name="Title 2"/>
          <p:cNvSpPr>
            <a:spLocks noGrp="1"/>
          </p:cNvSpPr>
          <p:nvPr>
            <p:ph type="title"/>
          </p:nvPr>
        </p:nvSpPr>
        <p:spPr/>
        <p:txBody>
          <a:bodyPr/>
          <a:lstStyle/>
          <a:p>
            <a:r>
              <a:rPr lang="en-NZ" dirty="0" smtClean="0"/>
              <a:t>Modules One and Two</a:t>
            </a:r>
            <a:endParaRPr lang="en-NZ" dirty="0"/>
          </a:p>
        </p:txBody>
      </p:sp>
      <p:sp>
        <p:nvSpPr>
          <p:cNvPr id="4" name="Slide Number Placeholder 3"/>
          <p:cNvSpPr>
            <a:spLocks noGrp="1"/>
          </p:cNvSpPr>
          <p:nvPr>
            <p:ph type="sldNum" sz="quarter" idx="11"/>
          </p:nvPr>
        </p:nvSpPr>
        <p:spPr/>
        <p:txBody>
          <a:bodyPr/>
          <a:lstStyle/>
          <a:p>
            <a:fld id="{2008C4E6-B855-4E0F-8E40-8DA0B607CD91}" type="slidenum">
              <a:rPr lang="en-NZ" smtClean="0"/>
              <a:t>21</a:t>
            </a:fld>
            <a:endParaRPr lang="en-NZ" dirty="0"/>
          </a:p>
        </p:txBody>
      </p:sp>
      <p:sp>
        <p:nvSpPr>
          <p:cNvPr id="5" name="Footer Placeholder 4"/>
          <p:cNvSpPr>
            <a:spLocks noGrp="1"/>
          </p:cNvSpPr>
          <p:nvPr>
            <p:ph type="ftr" sz="quarter" idx="12"/>
          </p:nvPr>
        </p:nvSpPr>
        <p:spPr/>
        <p:txBody>
          <a:bodyPr/>
          <a:lstStyle/>
          <a:p>
            <a:r>
              <a:rPr lang="en-NZ" dirty="0" smtClean="0"/>
              <a:t>Recovery Opportunity Center</a:t>
            </a:r>
            <a:endParaRPr lang="en-NZ" dirty="0"/>
          </a:p>
        </p:txBody>
      </p:sp>
      <p:pic>
        <p:nvPicPr>
          <p:cNvPr id="1026" name="Picture 2" descr="C:\Users\lisas\AppData\Local\Microsoft\Windows\Temporary Internet Files\Content.IE5\IT70F048\MP9004464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5763" y="3048000"/>
            <a:ext cx="308096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00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Oval 1026"/>
          <p:cNvSpPr>
            <a:spLocks noChangeArrowheads="1"/>
          </p:cNvSpPr>
          <p:nvPr/>
        </p:nvSpPr>
        <p:spPr bwMode="auto">
          <a:xfrm>
            <a:off x="8702675" y="2005013"/>
            <a:ext cx="304800" cy="304800"/>
          </a:xfrm>
          <a:prstGeom prst="ellipse">
            <a:avLst/>
          </a:prstGeom>
          <a:solidFill>
            <a:schemeClr val="bg1">
              <a:alpha val="50195"/>
            </a:schemeClr>
          </a:solidFill>
          <a:ln w="3175">
            <a:solidFill>
              <a:schemeClr val="tx1"/>
            </a:solidFill>
            <a:round/>
            <a:headEnd type="none" w="sm" len="sm"/>
            <a:tailEnd type="none" w="sm" len="sm"/>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78851" name="Oval 1027"/>
          <p:cNvSpPr>
            <a:spLocks noChangeArrowheads="1"/>
          </p:cNvSpPr>
          <p:nvPr/>
        </p:nvSpPr>
        <p:spPr bwMode="auto">
          <a:xfrm>
            <a:off x="8755063" y="4800600"/>
            <a:ext cx="304800" cy="304800"/>
          </a:xfrm>
          <a:prstGeom prst="ellipse">
            <a:avLst/>
          </a:prstGeom>
          <a:solidFill>
            <a:schemeClr val="bg1">
              <a:alpha val="50195"/>
            </a:schemeClr>
          </a:solidFill>
          <a:ln w="3175">
            <a:solidFill>
              <a:schemeClr val="tx1"/>
            </a:solidFill>
            <a:round/>
            <a:headEnd type="none" w="sm" len="sm"/>
            <a:tailEnd type="none" w="sm" len="sm"/>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78852" name="Rectangle 1028"/>
          <p:cNvSpPr>
            <a:spLocks noGrp="1" noChangeArrowheads="1"/>
          </p:cNvSpPr>
          <p:nvPr>
            <p:ph type="title"/>
          </p:nvPr>
        </p:nvSpPr>
        <p:spPr>
          <a:xfrm>
            <a:off x="1219200" y="152400"/>
            <a:ext cx="7162800" cy="533400"/>
          </a:xfrm>
        </p:spPr>
        <p:txBody>
          <a:bodyPr/>
          <a:lstStyle/>
          <a:p>
            <a:r>
              <a:rPr lang="en-US" altLang="en-US" sz="3200" dirty="0" smtClean="0"/>
              <a:t>Map of Consciousness </a:t>
            </a:r>
            <a:r>
              <a:rPr lang="en-US" altLang="en-US" sz="1600" b="1" dirty="0" smtClean="0"/>
              <a:t>David Hawkins, M.D., Ph.D.</a:t>
            </a:r>
            <a:endParaRPr lang="en-US" altLang="en-US" sz="3600" dirty="0" smtClean="0"/>
          </a:p>
        </p:txBody>
      </p:sp>
      <p:sp>
        <p:nvSpPr>
          <p:cNvPr id="78853" name="AutoShape 1029"/>
          <p:cNvSpPr>
            <a:spLocks/>
          </p:cNvSpPr>
          <p:nvPr/>
        </p:nvSpPr>
        <p:spPr bwMode="auto">
          <a:xfrm>
            <a:off x="990600" y="838200"/>
            <a:ext cx="304800" cy="2514600"/>
          </a:xfrm>
          <a:prstGeom prst="leftBrace">
            <a:avLst>
              <a:gd name="adj1" fmla="val 68750"/>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78854" name="AutoShape 1030"/>
          <p:cNvSpPr>
            <a:spLocks/>
          </p:cNvSpPr>
          <p:nvPr/>
        </p:nvSpPr>
        <p:spPr bwMode="auto">
          <a:xfrm>
            <a:off x="1066800" y="4114800"/>
            <a:ext cx="228600" cy="2362200"/>
          </a:xfrm>
          <a:prstGeom prst="leftBrace">
            <a:avLst>
              <a:gd name="adj1" fmla="val 68745"/>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78855" name="Text Box 1031"/>
          <p:cNvSpPr txBox="1">
            <a:spLocks noChangeArrowheads="1"/>
          </p:cNvSpPr>
          <p:nvPr/>
        </p:nvSpPr>
        <p:spPr bwMode="auto">
          <a:xfrm>
            <a:off x="533400" y="1447800"/>
            <a:ext cx="6159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a:t>Power</a:t>
            </a:r>
          </a:p>
        </p:txBody>
      </p:sp>
      <p:sp>
        <p:nvSpPr>
          <p:cNvPr id="78856" name="Text Box 1032"/>
          <p:cNvSpPr txBox="1">
            <a:spLocks noChangeArrowheads="1"/>
          </p:cNvSpPr>
          <p:nvPr/>
        </p:nvSpPr>
        <p:spPr bwMode="auto">
          <a:xfrm>
            <a:off x="533400" y="47244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a:t>Force</a:t>
            </a:r>
          </a:p>
        </p:txBody>
      </p:sp>
      <p:graphicFrame>
        <p:nvGraphicFramePr>
          <p:cNvPr id="121865" name="Group 1033"/>
          <p:cNvGraphicFramePr>
            <a:graphicFrameLocks noGrp="1"/>
          </p:cNvGraphicFramePr>
          <p:nvPr>
            <p:ph type="tbl" idx="1"/>
          </p:nvPr>
        </p:nvGraphicFramePr>
        <p:xfrm>
          <a:off x="1371600" y="609600"/>
          <a:ext cx="7315201" cy="5916608"/>
        </p:xfrm>
        <a:graphic>
          <a:graphicData uri="http://schemas.openxmlformats.org/drawingml/2006/table">
            <a:tbl>
              <a:tblPr/>
              <a:tblGrid>
                <a:gridCol w="1389888"/>
                <a:gridCol w="1243584"/>
                <a:gridCol w="1328929"/>
                <a:gridCol w="653988"/>
                <a:gridCol w="1278385"/>
                <a:gridCol w="1420427"/>
              </a:tblGrid>
              <a:tr h="579017">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cap="none" normalizeH="0" baseline="0" dirty="0" smtClean="0">
                          <a:ln>
                            <a:noFill/>
                          </a:ln>
                          <a:solidFill>
                            <a:srgbClr val="800000"/>
                          </a:solidFill>
                          <a:effectLst/>
                          <a:latin typeface="Times New Roman" pitchFamily="18" charset="0"/>
                        </a:rPr>
                        <a:t>God-View</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cap="none" normalizeH="0" baseline="0" dirty="0" smtClean="0">
                          <a:ln>
                            <a:noFill/>
                          </a:ln>
                          <a:solidFill>
                            <a:srgbClr val="800000"/>
                          </a:solidFill>
                          <a:effectLst/>
                          <a:latin typeface="Times New Roman" pitchFamily="18" charset="0"/>
                        </a:rPr>
                        <a:t>Life-View</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0" u="none" strike="noStrike" cap="none" normalizeH="0" baseline="0" dirty="0" smtClean="0">
                          <a:ln>
                            <a:noFill/>
                          </a:ln>
                          <a:solidFill>
                            <a:srgbClr val="800000"/>
                          </a:solidFill>
                          <a:effectLst/>
                          <a:latin typeface="Times New Roman" pitchFamily="18" charset="0"/>
                        </a:rPr>
                        <a:t>Level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cap="none" normalizeH="0" baseline="0" dirty="0" smtClean="0">
                          <a:ln>
                            <a:noFill/>
                          </a:ln>
                          <a:solidFill>
                            <a:srgbClr val="800000"/>
                          </a:solidFill>
                          <a:effectLst/>
                          <a:latin typeface="Times New Roman" pitchFamily="18" charset="0"/>
                        </a:rPr>
                        <a:t>Log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cap="none" normalizeH="0" baseline="0" dirty="0" smtClean="0">
                          <a:ln>
                            <a:noFill/>
                          </a:ln>
                          <a:solidFill>
                            <a:srgbClr val="800000"/>
                          </a:solidFill>
                          <a:effectLst/>
                          <a:latin typeface="Times New Roman" pitchFamily="18" charset="0"/>
                        </a:rPr>
                        <a:t>Emotion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800" b="1" i="0" u="none" strike="noStrike" cap="none" normalizeH="0" baseline="0" dirty="0" smtClean="0">
                          <a:ln>
                            <a:noFill/>
                          </a:ln>
                          <a:solidFill>
                            <a:srgbClr val="800000"/>
                          </a:solidFill>
                          <a:effectLst/>
                          <a:latin typeface="Times New Roman" pitchFamily="18" charset="0"/>
                        </a:rPr>
                        <a:t>Process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2531">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Self</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Is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Enlightenment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700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Ineffable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Pure Consciousness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All-Being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Perfect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Peace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600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Bliss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Illumination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Complete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Joy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540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Serenity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Transfiguration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Loving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Benign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Love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500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Reverence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Revelation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Wise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Meaningful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Reason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400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Understanding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Abstraction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Merciful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Harmonious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Acceptance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350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Forgiveness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Transcendence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Inspiring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Hopeful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Willingness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310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Optimism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Intention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Enabling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Satisfactory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Neutrality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250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Trust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Release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CFECD"/>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Permitting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hlink"/>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Feasible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hlink"/>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Courage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hlink"/>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200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hlink"/>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Affirmation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hlink"/>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Empowerment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hlink"/>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Indifferent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Demanding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Pride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175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Scorn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Inflation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Vengeful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Antagonistic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Anger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150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Hate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Aggression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Denying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Disappointing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Desire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125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Craving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Enslavement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Punitive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Frightening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Fear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100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Anxiety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Withdrawal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Disdainful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Tragic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Grief</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Regret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Despondency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Condemning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Hopeless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Apathy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Despair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Abdication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Vindictive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Evil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Guilt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Blame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Destruction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Despising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Miserable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Shame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Humiliation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Elimination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r>
              <a:tr h="286180">
                <a:tc>
                  <a:txBody>
                    <a:bodyPr/>
                    <a:lstStyle/>
                    <a:p>
                      <a:pPr marL="0" marR="0" lvl="0" indent="0" algn="l" defTabSz="914400" rtl="0" eaLnBrk="0" fontAlgn="base" latinLnBrk="0" hangingPunct="0">
                        <a:lnSpc>
                          <a:spcPct val="80000"/>
                        </a:lnSpc>
                        <a:spcBef>
                          <a:spcPct val="0"/>
                        </a:spcBef>
                        <a:spcAft>
                          <a:spcPct val="0"/>
                        </a:spcAft>
                        <a:buClrTx/>
                        <a:buSzTx/>
                        <a:buFontTx/>
                        <a:buNone/>
                        <a:tabLst/>
                      </a:pPr>
                      <a:endParaRPr kumimoji="0" lang="en-US" sz="1400" b="0" i="0" u="none" strike="noStrike" cap="none" normalizeH="0" baseline="0" dirty="0" smtClean="0">
                        <a:ln>
                          <a:noFill/>
                        </a:ln>
                        <a:solidFill>
                          <a:srgbClr val="80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endParaRPr kumimoji="0" lang="en-US" sz="1400" b="0" i="0" u="none" strike="noStrike" cap="none" normalizeH="0" baseline="0" dirty="0" smtClean="0">
                        <a:ln>
                          <a:noFill/>
                        </a:ln>
                        <a:solidFill>
                          <a:srgbClr val="80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rPr>
                        <a:t>Death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800000"/>
                          </a:solidFill>
                          <a:effectLst/>
                          <a:latin typeface="Times New Roman" pitchFamily="18" charset="0"/>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endParaRPr kumimoji="0" lang="en-US" sz="1400" b="0" i="0" u="none" strike="noStrike" cap="none" normalizeH="0" baseline="0" dirty="0" smtClean="0">
                        <a:ln>
                          <a:noFill/>
                        </a:ln>
                        <a:solidFill>
                          <a:srgbClr val="80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endParaRPr kumimoji="0" lang="en-US" sz="1400" b="0" i="0" u="none" strike="noStrike" cap="none" normalizeH="0" baseline="0" dirty="0" smtClean="0">
                        <a:ln>
                          <a:noFill/>
                        </a:ln>
                        <a:solidFill>
                          <a:srgbClr val="80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A3B5"/>
                    </a:solidFill>
                  </a:tcPr>
                </a:tc>
              </a:tr>
            </a:tbl>
          </a:graphicData>
        </a:graphic>
      </p:graphicFrame>
      <p:sp>
        <p:nvSpPr>
          <p:cNvPr id="78999" name="Text Box 1175"/>
          <p:cNvSpPr txBox="1">
            <a:spLocks noChangeArrowheads="1"/>
          </p:cNvSpPr>
          <p:nvPr/>
        </p:nvSpPr>
        <p:spPr bwMode="auto">
          <a:xfrm>
            <a:off x="8662988" y="1881188"/>
            <a:ext cx="387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dirty="0"/>
              <a:t>+</a:t>
            </a:r>
          </a:p>
        </p:txBody>
      </p:sp>
      <p:sp>
        <p:nvSpPr>
          <p:cNvPr id="79000" name="Text Box 1176"/>
          <p:cNvSpPr txBox="1">
            <a:spLocks noChangeArrowheads="1"/>
          </p:cNvSpPr>
          <p:nvPr/>
        </p:nvSpPr>
        <p:spPr bwMode="auto">
          <a:xfrm>
            <a:off x="8747125" y="44958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dirty="0"/>
              <a:t>_</a:t>
            </a:r>
          </a:p>
        </p:txBody>
      </p:sp>
    </p:spTree>
    <p:extLst>
      <p:ext uri="{BB962C8B-B14F-4D97-AF65-F5344CB8AC3E}">
        <p14:creationId xmlns:p14="http://schemas.microsoft.com/office/powerpoint/2010/main" val="20003830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04800"/>
            <a:ext cx="7620000" cy="4343400"/>
          </a:xfrm>
        </p:spPr>
        <p:txBody>
          <a:bodyPr/>
          <a:lstStyle/>
          <a:p>
            <a:r>
              <a:rPr lang="en-NZ" dirty="0" smtClean="0"/>
              <a:t>Identifying and choosing a primary care physician that works with us and “for” us is vital</a:t>
            </a:r>
          </a:p>
          <a:p>
            <a:r>
              <a:rPr lang="en-NZ" dirty="0" smtClean="0"/>
              <a:t>We have the right to care that does not carry stigma</a:t>
            </a:r>
          </a:p>
          <a:p>
            <a:r>
              <a:rPr lang="en-NZ" dirty="0" smtClean="0"/>
              <a:t>We have the right to care that takes the time to listen, and that believes we are the expert on ourselves</a:t>
            </a:r>
          </a:p>
          <a:p>
            <a:r>
              <a:rPr lang="en-NZ" dirty="0" smtClean="0"/>
              <a:t>We learn to give the doctor a “check-up” to see if he/she works for our needs</a:t>
            </a:r>
          </a:p>
          <a:p>
            <a:r>
              <a:rPr lang="en-NZ" dirty="0" smtClean="0"/>
              <a:t>We also learn tools to build the relationship from our side, we need to be part of the team</a:t>
            </a:r>
          </a:p>
          <a:p>
            <a:r>
              <a:rPr lang="en-NZ" dirty="0" smtClean="0"/>
              <a:t>We prepare for our visit by creating a</a:t>
            </a:r>
          </a:p>
          <a:p>
            <a:pPr marL="18288" indent="0">
              <a:buNone/>
            </a:pPr>
            <a:r>
              <a:rPr lang="en-NZ" dirty="0" smtClean="0"/>
              <a:t>     plan and list of questions</a:t>
            </a:r>
          </a:p>
          <a:p>
            <a:endParaRPr lang="en-NZ" dirty="0" smtClean="0"/>
          </a:p>
          <a:p>
            <a:endParaRPr lang="en-NZ" dirty="0"/>
          </a:p>
        </p:txBody>
      </p:sp>
      <p:sp>
        <p:nvSpPr>
          <p:cNvPr id="3" name="Title 2"/>
          <p:cNvSpPr>
            <a:spLocks noGrp="1"/>
          </p:cNvSpPr>
          <p:nvPr>
            <p:ph type="title"/>
          </p:nvPr>
        </p:nvSpPr>
        <p:spPr/>
        <p:txBody>
          <a:bodyPr/>
          <a:lstStyle/>
          <a:p>
            <a:r>
              <a:rPr lang="en-NZ" sz="4000" dirty="0" smtClean="0"/>
              <a:t>The Importance of Primary Care</a:t>
            </a:r>
            <a:endParaRPr lang="en-NZ" sz="4000" dirty="0"/>
          </a:p>
        </p:txBody>
      </p:sp>
      <p:sp>
        <p:nvSpPr>
          <p:cNvPr id="4" name="Slide Number Placeholder 3"/>
          <p:cNvSpPr>
            <a:spLocks noGrp="1"/>
          </p:cNvSpPr>
          <p:nvPr>
            <p:ph type="sldNum" sz="quarter" idx="11"/>
          </p:nvPr>
        </p:nvSpPr>
        <p:spPr/>
        <p:txBody>
          <a:bodyPr/>
          <a:lstStyle/>
          <a:p>
            <a:fld id="{2008C4E6-B855-4E0F-8E40-8DA0B607CD91}" type="slidenum">
              <a:rPr lang="en-NZ" smtClean="0"/>
              <a:t>23</a:t>
            </a:fld>
            <a:endParaRPr lang="en-NZ" dirty="0"/>
          </a:p>
        </p:txBody>
      </p:sp>
      <p:sp>
        <p:nvSpPr>
          <p:cNvPr id="5" name="Footer Placeholder 4"/>
          <p:cNvSpPr>
            <a:spLocks noGrp="1"/>
          </p:cNvSpPr>
          <p:nvPr>
            <p:ph type="ftr" sz="quarter" idx="12"/>
          </p:nvPr>
        </p:nvSpPr>
        <p:spPr/>
        <p:txBody>
          <a:bodyPr/>
          <a:lstStyle/>
          <a:p>
            <a:r>
              <a:rPr lang="en-NZ" dirty="0" smtClean="0"/>
              <a:t>Recovery Opportunity Center</a:t>
            </a:r>
            <a:endParaRPr lang="en-NZ" dirty="0"/>
          </a:p>
        </p:txBody>
      </p:sp>
      <p:pic>
        <p:nvPicPr>
          <p:cNvPr id="3075" name="Picture 3" descr="C:\Users\lisas\AppData\Local\Microsoft\Windows\Temporary Internet Files\Content.IE5\A1JVDAPF\MC9004369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171140"/>
            <a:ext cx="2078705" cy="208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610600" cy="4876800"/>
          </a:xfrm>
        </p:spPr>
        <p:txBody>
          <a:bodyPr>
            <a:normAutofit fontScale="85000" lnSpcReduction="20000"/>
          </a:bodyPr>
          <a:lstStyle/>
          <a:p>
            <a:r>
              <a:rPr lang="en-NZ" dirty="0" smtClean="0">
                <a:effectLst/>
              </a:rPr>
              <a:t>We participate in a general physical health screening</a:t>
            </a:r>
          </a:p>
          <a:p>
            <a:r>
              <a:rPr lang="en-NZ" dirty="0" smtClean="0">
                <a:effectLst/>
              </a:rPr>
              <a:t>Many sites where Facing Up is facilitated, have a nurse on staff to help with the screenings, or local universities can be called in to assist</a:t>
            </a:r>
          </a:p>
          <a:p>
            <a:r>
              <a:rPr lang="en-NZ" dirty="0" smtClean="0">
                <a:effectLst/>
              </a:rPr>
              <a:t>The screening is easy and includes;</a:t>
            </a:r>
          </a:p>
          <a:p>
            <a:pPr lvl="1"/>
            <a:r>
              <a:rPr lang="en-NZ" sz="2100" dirty="0" smtClean="0">
                <a:effectLst/>
              </a:rPr>
              <a:t>Calculating each person’s BMI</a:t>
            </a:r>
          </a:p>
          <a:p>
            <a:pPr lvl="1"/>
            <a:r>
              <a:rPr lang="en-NZ" sz="2100" dirty="0" smtClean="0">
                <a:effectLst/>
              </a:rPr>
              <a:t>Taking each person’s blood pressure</a:t>
            </a:r>
          </a:p>
          <a:p>
            <a:pPr lvl="1"/>
            <a:r>
              <a:rPr lang="en-NZ" sz="2100" dirty="0" smtClean="0">
                <a:effectLst/>
              </a:rPr>
              <a:t>Taking a blood glucose measure</a:t>
            </a:r>
          </a:p>
          <a:p>
            <a:pPr lvl="1"/>
            <a:r>
              <a:rPr lang="en-NZ" sz="2100" dirty="0" smtClean="0">
                <a:effectLst/>
              </a:rPr>
              <a:t>Each person identifies their nicotine use and substance use levels</a:t>
            </a:r>
          </a:p>
          <a:p>
            <a:pPr lvl="1"/>
            <a:r>
              <a:rPr lang="en-NZ" sz="2100" dirty="0" smtClean="0">
                <a:effectLst/>
              </a:rPr>
              <a:t>Heart health and cholesterol levels need to be measured through blood tests ordered by your doctor</a:t>
            </a:r>
          </a:p>
          <a:p>
            <a:pPr lvl="1"/>
            <a:r>
              <a:rPr lang="en-NZ" sz="2100" dirty="0" smtClean="0">
                <a:effectLst/>
              </a:rPr>
              <a:t>We complete medication lists, side-effect check-list, and develop a plan prior to visiting with their doctor</a:t>
            </a:r>
          </a:p>
          <a:p>
            <a:pPr lvl="1"/>
            <a:r>
              <a:rPr lang="en-NZ" sz="2100" dirty="0" smtClean="0">
                <a:effectLst/>
              </a:rPr>
              <a:t>How many times have you left the doctor forgetting to ask the most important question you had? </a:t>
            </a:r>
          </a:p>
          <a:p>
            <a:pPr marL="384048" lvl="1" indent="0">
              <a:buNone/>
            </a:pPr>
            <a:r>
              <a:rPr lang="en-NZ" sz="2100" i="1" dirty="0" smtClean="0">
                <a:effectLst/>
              </a:rPr>
              <a:t>Health screening tools adapted with permission from: Health Passport: Your Journey to Wellness. Jonikas, J.A., Carter, T.M., Razzano, L., Swarbrick, P., Cook, J.A.. Chicago, IL: UIC Center on Psychiatric Disability and Co-occurring medical Conditions. 2011, University of Illinois.</a:t>
            </a:r>
          </a:p>
          <a:p>
            <a:pPr lvl="1"/>
            <a:endParaRPr lang="en-NZ" dirty="0" smtClean="0"/>
          </a:p>
          <a:p>
            <a:pPr lvl="1"/>
            <a:endParaRPr lang="en-NZ" dirty="0"/>
          </a:p>
        </p:txBody>
      </p:sp>
      <p:sp>
        <p:nvSpPr>
          <p:cNvPr id="3" name="Title 2"/>
          <p:cNvSpPr>
            <a:spLocks noGrp="1"/>
          </p:cNvSpPr>
          <p:nvPr>
            <p:ph type="title"/>
          </p:nvPr>
        </p:nvSpPr>
        <p:spPr>
          <a:xfrm>
            <a:off x="777240" y="5181600"/>
            <a:ext cx="7543800" cy="609600"/>
          </a:xfrm>
        </p:spPr>
        <p:txBody>
          <a:bodyPr/>
          <a:lstStyle/>
          <a:p>
            <a:r>
              <a:rPr lang="en-NZ" sz="3200" dirty="0" smtClean="0"/>
              <a:t>Physical Health Screening</a:t>
            </a:r>
            <a:endParaRPr lang="en-NZ" sz="3200" dirty="0"/>
          </a:p>
        </p:txBody>
      </p:sp>
      <p:sp>
        <p:nvSpPr>
          <p:cNvPr id="4" name="Slide Number Placeholder 3"/>
          <p:cNvSpPr>
            <a:spLocks noGrp="1"/>
          </p:cNvSpPr>
          <p:nvPr>
            <p:ph type="sldNum" sz="quarter" idx="11"/>
          </p:nvPr>
        </p:nvSpPr>
        <p:spPr/>
        <p:txBody>
          <a:bodyPr/>
          <a:lstStyle/>
          <a:p>
            <a:fld id="{2008C4E6-B855-4E0F-8E40-8DA0B607CD91}" type="slidenum">
              <a:rPr lang="en-NZ" smtClean="0"/>
              <a:t>24</a:t>
            </a:fld>
            <a:endParaRPr lang="en-NZ" dirty="0"/>
          </a:p>
        </p:txBody>
      </p:sp>
      <p:sp>
        <p:nvSpPr>
          <p:cNvPr id="5" name="Footer Placeholder 4"/>
          <p:cNvSpPr>
            <a:spLocks noGrp="1"/>
          </p:cNvSpPr>
          <p:nvPr>
            <p:ph type="ftr" sz="quarter" idx="12"/>
          </p:nvPr>
        </p:nvSpPr>
        <p:spPr>
          <a:xfrm>
            <a:off x="822960" y="6154738"/>
            <a:ext cx="7711440" cy="365125"/>
          </a:xfrm>
        </p:spPr>
        <p:txBody>
          <a:bodyPr/>
          <a:lstStyle/>
          <a:p>
            <a:r>
              <a:rPr lang="en-NZ" dirty="0"/>
              <a:t>©</a:t>
            </a:r>
          </a:p>
          <a:p>
            <a:r>
              <a:rPr lang="en-NZ" dirty="0" smtClean="0"/>
              <a:t>Recovery Opportunity Center</a:t>
            </a:r>
            <a:endParaRPr lang="en-NZ" dirty="0"/>
          </a:p>
        </p:txBody>
      </p:sp>
      <p:pic>
        <p:nvPicPr>
          <p:cNvPr id="5122" name="Picture 2" descr="C:\Users\lisas\AppData\Local\Microsoft\Windows\Temporary Internet Files\Content.IE5\U3BPUKF8\MP9004486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9530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448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685801"/>
            <a:ext cx="7924800" cy="3657599"/>
          </a:xfrm>
        </p:spPr>
        <p:txBody>
          <a:bodyPr>
            <a:normAutofit lnSpcReduction="10000"/>
          </a:bodyPr>
          <a:lstStyle/>
          <a:p>
            <a:r>
              <a:rPr lang="en-NZ" dirty="0" smtClean="0"/>
              <a:t>We discuss personal insight and what tools they have used to manage stress</a:t>
            </a:r>
          </a:p>
          <a:p>
            <a:r>
              <a:rPr lang="en-NZ" dirty="0" smtClean="0"/>
              <a:t>We discuss how stress can impact our physical health</a:t>
            </a:r>
          </a:p>
          <a:p>
            <a:r>
              <a:rPr lang="en-NZ" dirty="0" smtClean="0"/>
              <a:t>We learn that we have choices about how we respond to worry, anger, frustration, and begin to understand “metamood”</a:t>
            </a:r>
          </a:p>
          <a:p>
            <a:r>
              <a:rPr lang="en-NZ" dirty="0" smtClean="0"/>
              <a:t>We also begin to understand that we can increase our Emotional Intelligence throughout our lives, so we are not set in stone </a:t>
            </a:r>
          </a:p>
          <a:p>
            <a:r>
              <a:rPr lang="en-NZ" dirty="0" smtClean="0"/>
              <a:t>We explore the stress response and relaxation </a:t>
            </a:r>
          </a:p>
          <a:p>
            <a:r>
              <a:rPr lang="en-NZ" dirty="0" smtClean="0"/>
              <a:t>The class develops strategies for identifying stress and managing stress</a:t>
            </a:r>
          </a:p>
          <a:p>
            <a:endParaRPr lang="en-NZ" dirty="0" smtClean="0"/>
          </a:p>
          <a:p>
            <a:endParaRPr lang="en-NZ" dirty="0" smtClean="0"/>
          </a:p>
        </p:txBody>
      </p:sp>
      <p:sp>
        <p:nvSpPr>
          <p:cNvPr id="3" name="Title 2"/>
          <p:cNvSpPr>
            <a:spLocks noGrp="1"/>
          </p:cNvSpPr>
          <p:nvPr>
            <p:ph type="title"/>
          </p:nvPr>
        </p:nvSpPr>
        <p:spPr/>
        <p:txBody>
          <a:bodyPr/>
          <a:lstStyle/>
          <a:p>
            <a:r>
              <a:rPr lang="en-NZ" dirty="0" smtClean="0"/>
              <a:t>Stress Management </a:t>
            </a:r>
            <a:endParaRPr lang="en-NZ" dirty="0"/>
          </a:p>
        </p:txBody>
      </p:sp>
      <p:sp>
        <p:nvSpPr>
          <p:cNvPr id="4" name="Slide Number Placeholder 3"/>
          <p:cNvSpPr>
            <a:spLocks noGrp="1"/>
          </p:cNvSpPr>
          <p:nvPr>
            <p:ph type="sldNum" sz="quarter" idx="11"/>
          </p:nvPr>
        </p:nvSpPr>
        <p:spPr/>
        <p:txBody>
          <a:bodyPr/>
          <a:lstStyle/>
          <a:p>
            <a:fld id="{2008C4E6-B855-4E0F-8E40-8DA0B607CD91}" type="slidenum">
              <a:rPr lang="en-NZ" smtClean="0"/>
              <a:t>25</a:t>
            </a:fld>
            <a:endParaRPr lang="en-NZ" dirty="0"/>
          </a:p>
        </p:txBody>
      </p:sp>
      <p:sp>
        <p:nvSpPr>
          <p:cNvPr id="5" name="Footer Placeholder 4"/>
          <p:cNvSpPr>
            <a:spLocks noGrp="1"/>
          </p:cNvSpPr>
          <p:nvPr>
            <p:ph type="ftr" sz="quarter" idx="12"/>
          </p:nvPr>
        </p:nvSpPr>
        <p:spPr/>
        <p:txBody>
          <a:bodyPr/>
          <a:lstStyle/>
          <a:p>
            <a:r>
              <a:rPr lang="en-NZ" dirty="0"/>
              <a:t>©</a:t>
            </a:r>
          </a:p>
          <a:p>
            <a:r>
              <a:rPr lang="en-NZ" dirty="0" smtClean="0"/>
              <a:t>Recovery Opportunity Center</a:t>
            </a:r>
            <a:endParaRPr lang="en-NZ" dirty="0"/>
          </a:p>
        </p:txBody>
      </p:sp>
    </p:spTree>
    <p:extLst>
      <p:ext uri="{BB962C8B-B14F-4D97-AF65-F5344CB8AC3E}">
        <p14:creationId xmlns:p14="http://schemas.microsoft.com/office/powerpoint/2010/main" val="2164274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685801"/>
            <a:ext cx="7620000" cy="4114799"/>
          </a:xfrm>
        </p:spPr>
        <p:txBody>
          <a:bodyPr>
            <a:normAutofit fontScale="92500" lnSpcReduction="10000"/>
          </a:bodyPr>
          <a:lstStyle/>
          <a:p>
            <a:endParaRPr lang="en-NZ" dirty="0" smtClean="0"/>
          </a:p>
          <a:p>
            <a:r>
              <a:rPr lang="en-NZ" dirty="0" smtClean="0"/>
              <a:t>Basic ONE: Eating Well</a:t>
            </a:r>
            <a:endParaRPr lang="en-NZ" dirty="0"/>
          </a:p>
          <a:p>
            <a:r>
              <a:rPr lang="en-NZ" dirty="0" smtClean="0"/>
              <a:t>We learn about eating well and all that impacts being overweight or underweight</a:t>
            </a:r>
          </a:p>
          <a:p>
            <a:r>
              <a:rPr lang="en-NZ" dirty="0" smtClean="0"/>
              <a:t>We learn about sugars and fats</a:t>
            </a:r>
          </a:p>
          <a:p>
            <a:r>
              <a:rPr lang="en-NZ" dirty="0" smtClean="0"/>
              <a:t>We learn some tricks to manage our eating in healthy ways</a:t>
            </a:r>
          </a:p>
          <a:p>
            <a:r>
              <a:rPr lang="en-NZ" dirty="0" smtClean="0"/>
              <a:t>Class members bring in food and class explores and reads labels</a:t>
            </a:r>
          </a:p>
          <a:p>
            <a:r>
              <a:rPr lang="en-NZ" dirty="0" smtClean="0"/>
              <a:t>Basic TWO: Physical Exercise</a:t>
            </a:r>
          </a:p>
          <a:p>
            <a:r>
              <a:rPr lang="en-NZ" dirty="0" smtClean="0"/>
              <a:t>We learn the seven benefits of exercise</a:t>
            </a:r>
          </a:p>
          <a:p>
            <a:r>
              <a:rPr lang="en-NZ" dirty="0" smtClean="0"/>
              <a:t>Basic THREE: Getting Restful Sleep</a:t>
            </a:r>
          </a:p>
          <a:p>
            <a:r>
              <a:rPr lang="en-NZ" dirty="0" smtClean="0"/>
              <a:t>We learn seven tips for getting </a:t>
            </a:r>
          </a:p>
          <a:p>
            <a:pPr marL="18288" indent="0">
              <a:buNone/>
            </a:pPr>
            <a:r>
              <a:rPr lang="en-NZ" dirty="0" smtClean="0"/>
              <a:t>    restful sleep </a:t>
            </a:r>
          </a:p>
          <a:p>
            <a:endParaRPr lang="en-NZ" dirty="0" smtClean="0"/>
          </a:p>
          <a:p>
            <a:endParaRPr lang="en-NZ" dirty="0" smtClean="0"/>
          </a:p>
          <a:p>
            <a:endParaRPr lang="en-NZ" dirty="0"/>
          </a:p>
        </p:txBody>
      </p:sp>
      <p:sp>
        <p:nvSpPr>
          <p:cNvPr id="3" name="Title 2"/>
          <p:cNvSpPr>
            <a:spLocks noGrp="1"/>
          </p:cNvSpPr>
          <p:nvPr>
            <p:ph type="title"/>
          </p:nvPr>
        </p:nvSpPr>
        <p:spPr>
          <a:xfrm>
            <a:off x="777240" y="5105400"/>
            <a:ext cx="7543800" cy="990600"/>
          </a:xfrm>
        </p:spPr>
        <p:txBody>
          <a:bodyPr/>
          <a:lstStyle/>
          <a:p>
            <a:r>
              <a:rPr lang="en-NZ" sz="4000" dirty="0" smtClean="0"/>
              <a:t>Three Secrets to Good Health</a:t>
            </a:r>
            <a:endParaRPr lang="en-NZ" sz="4000" dirty="0"/>
          </a:p>
        </p:txBody>
      </p:sp>
      <p:sp>
        <p:nvSpPr>
          <p:cNvPr id="4" name="Slide Number Placeholder 3"/>
          <p:cNvSpPr>
            <a:spLocks noGrp="1"/>
          </p:cNvSpPr>
          <p:nvPr>
            <p:ph type="sldNum" sz="quarter" idx="11"/>
          </p:nvPr>
        </p:nvSpPr>
        <p:spPr/>
        <p:txBody>
          <a:bodyPr/>
          <a:lstStyle/>
          <a:p>
            <a:fld id="{2008C4E6-B855-4E0F-8E40-8DA0B607CD91}" type="slidenum">
              <a:rPr lang="en-NZ" smtClean="0"/>
              <a:t>26</a:t>
            </a:fld>
            <a:endParaRPr lang="en-NZ" dirty="0"/>
          </a:p>
        </p:txBody>
      </p:sp>
      <p:sp>
        <p:nvSpPr>
          <p:cNvPr id="5" name="Footer Placeholder 4"/>
          <p:cNvSpPr>
            <a:spLocks noGrp="1"/>
          </p:cNvSpPr>
          <p:nvPr>
            <p:ph type="ftr" sz="quarter" idx="12"/>
          </p:nvPr>
        </p:nvSpPr>
        <p:spPr/>
        <p:txBody>
          <a:bodyPr/>
          <a:lstStyle/>
          <a:p>
            <a:r>
              <a:rPr lang="en-NZ" dirty="0" smtClean="0"/>
              <a:t>Recovery Opportunity Center</a:t>
            </a:r>
            <a:endParaRPr lang="en-NZ" dirty="0"/>
          </a:p>
        </p:txBody>
      </p:sp>
      <p:pic>
        <p:nvPicPr>
          <p:cNvPr id="4098" name="Picture 2" descr="C:\Users\lisas\AppData\Local\Microsoft\Windows\Temporary Internet Files\Content.IE5\A1JVDAPF\MP90018141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590800"/>
            <a:ext cx="3292979" cy="216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269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685801"/>
            <a:ext cx="7543800" cy="3657599"/>
          </a:xfrm>
        </p:spPr>
        <p:txBody>
          <a:bodyPr/>
          <a:lstStyle/>
          <a:p>
            <a:r>
              <a:rPr lang="en-NZ" dirty="0" smtClean="0"/>
              <a:t>We explore ways to engage in relationships that are healthy </a:t>
            </a:r>
          </a:p>
          <a:p>
            <a:r>
              <a:rPr lang="en-NZ" dirty="0" smtClean="0"/>
              <a:t>We discuss love and friendship</a:t>
            </a:r>
          </a:p>
          <a:p>
            <a:r>
              <a:rPr lang="en-NZ" dirty="0" smtClean="0"/>
              <a:t>We discuss ways to build strong relationships</a:t>
            </a:r>
          </a:p>
          <a:p>
            <a:r>
              <a:rPr lang="en-NZ" dirty="0" smtClean="0"/>
              <a:t>We learn about empowering relationships and some skills to strengthen our abilities and listeners</a:t>
            </a:r>
          </a:p>
          <a:p>
            <a:r>
              <a:rPr lang="en-NZ" dirty="0" smtClean="0"/>
              <a:t>We start to look at how we can make a contribution in the world in our own way</a:t>
            </a:r>
            <a:endParaRPr lang="en-NZ" dirty="0"/>
          </a:p>
        </p:txBody>
      </p:sp>
      <p:sp>
        <p:nvSpPr>
          <p:cNvPr id="3" name="Title 2"/>
          <p:cNvSpPr>
            <a:spLocks noGrp="1"/>
          </p:cNvSpPr>
          <p:nvPr>
            <p:ph type="title"/>
          </p:nvPr>
        </p:nvSpPr>
        <p:spPr/>
        <p:txBody>
          <a:bodyPr/>
          <a:lstStyle/>
          <a:p>
            <a:r>
              <a:rPr lang="en-NZ" sz="3600" dirty="0" smtClean="0"/>
              <a:t>Plugging into Good Relationships</a:t>
            </a:r>
            <a:endParaRPr lang="en-NZ" sz="3600" dirty="0"/>
          </a:p>
        </p:txBody>
      </p:sp>
      <p:sp>
        <p:nvSpPr>
          <p:cNvPr id="4" name="Slide Number Placeholder 3"/>
          <p:cNvSpPr>
            <a:spLocks noGrp="1"/>
          </p:cNvSpPr>
          <p:nvPr>
            <p:ph type="sldNum" sz="quarter" idx="11"/>
          </p:nvPr>
        </p:nvSpPr>
        <p:spPr/>
        <p:txBody>
          <a:bodyPr/>
          <a:lstStyle/>
          <a:p>
            <a:fld id="{2008C4E6-B855-4E0F-8E40-8DA0B607CD91}" type="slidenum">
              <a:rPr lang="en-NZ" smtClean="0"/>
              <a:t>27</a:t>
            </a:fld>
            <a:endParaRPr lang="en-NZ" dirty="0"/>
          </a:p>
        </p:txBody>
      </p:sp>
      <p:sp>
        <p:nvSpPr>
          <p:cNvPr id="5" name="Footer Placeholder 4"/>
          <p:cNvSpPr>
            <a:spLocks noGrp="1"/>
          </p:cNvSpPr>
          <p:nvPr>
            <p:ph type="ftr" sz="quarter" idx="12"/>
          </p:nvPr>
        </p:nvSpPr>
        <p:spPr/>
        <p:txBody>
          <a:bodyPr/>
          <a:lstStyle/>
          <a:p>
            <a:r>
              <a:rPr lang="en-NZ" dirty="0" smtClean="0"/>
              <a:t>Recovery Opportunity Center</a:t>
            </a:r>
            <a:endParaRPr lang="en-NZ" dirty="0"/>
          </a:p>
        </p:txBody>
      </p:sp>
    </p:spTree>
    <p:extLst>
      <p:ext uri="{BB962C8B-B14F-4D97-AF65-F5344CB8AC3E}">
        <p14:creationId xmlns:p14="http://schemas.microsoft.com/office/powerpoint/2010/main" val="3251386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381001"/>
            <a:ext cx="7467600" cy="2971799"/>
          </a:xfrm>
        </p:spPr>
        <p:txBody>
          <a:bodyPr/>
          <a:lstStyle/>
          <a:p>
            <a:r>
              <a:rPr lang="en-NZ" dirty="0" smtClean="0"/>
              <a:t>We discuss how spirituality can support our health</a:t>
            </a:r>
          </a:p>
          <a:p>
            <a:r>
              <a:rPr lang="en-NZ" dirty="0" smtClean="0"/>
              <a:t>We talk about how each individual’s spirituality may be defined by them</a:t>
            </a:r>
          </a:p>
          <a:p>
            <a:r>
              <a:rPr lang="en-NZ" dirty="0" smtClean="0"/>
              <a:t>We learn about others spiritual journey</a:t>
            </a:r>
          </a:p>
          <a:p>
            <a:r>
              <a:rPr lang="en-NZ" dirty="0" smtClean="0"/>
              <a:t>We talk about spirituality in relationship with meaning and purpose in life…and the idea of hope</a:t>
            </a:r>
            <a:endParaRPr lang="en-NZ" dirty="0"/>
          </a:p>
        </p:txBody>
      </p:sp>
      <p:sp>
        <p:nvSpPr>
          <p:cNvPr id="3" name="Title 2"/>
          <p:cNvSpPr>
            <a:spLocks noGrp="1"/>
          </p:cNvSpPr>
          <p:nvPr>
            <p:ph type="title"/>
          </p:nvPr>
        </p:nvSpPr>
        <p:spPr/>
        <p:txBody>
          <a:bodyPr/>
          <a:lstStyle/>
          <a:p>
            <a:r>
              <a:rPr lang="en-NZ" sz="4000" dirty="0" smtClean="0"/>
              <a:t>Using Our Spiritual Source</a:t>
            </a:r>
            <a:endParaRPr lang="en-NZ" sz="4000" dirty="0"/>
          </a:p>
        </p:txBody>
      </p:sp>
      <p:sp>
        <p:nvSpPr>
          <p:cNvPr id="4" name="Slide Number Placeholder 3"/>
          <p:cNvSpPr>
            <a:spLocks noGrp="1"/>
          </p:cNvSpPr>
          <p:nvPr>
            <p:ph type="sldNum" sz="quarter" idx="11"/>
          </p:nvPr>
        </p:nvSpPr>
        <p:spPr/>
        <p:txBody>
          <a:bodyPr/>
          <a:lstStyle/>
          <a:p>
            <a:fld id="{2008C4E6-B855-4E0F-8E40-8DA0B607CD91}" type="slidenum">
              <a:rPr lang="en-NZ" smtClean="0"/>
              <a:t>28</a:t>
            </a:fld>
            <a:endParaRPr lang="en-NZ" dirty="0"/>
          </a:p>
        </p:txBody>
      </p:sp>
      <p:sp>
        <p:nvSpPr>
          <p:cNvPr id="5" name="Footer Placeholder 4"/>
          <p:cNvSpPr>
            <a:spLocks noGrp="1"/>
          </p:cNvSpPr>
          <p:nvPr>
            <p:ph type="ftr" sz="quarter" idx="12"/>
          </p:nvPr>
        </p:nvSpPr>
        <p:spPr/>
        <p:txBody>
          <a:bodyPr/>
          <a:lstStyle/>
          <a:p>
            <a:r>
              <a:rPr lang="en-NZ" dirty="0" smtClean="0"/>
              <a:t>Recovery Opportunity Center</a:t>
            </a:r>
            <a:endParaRPr lang="en-NZ"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971800"/>
            <a:ext cx="2667000" cy="2227730"/>
          </a:xfrm>
          <a:prstGeom prst="rect">
            <a:avLst/>
          </a:prstGeom>
        </p:spPr>
      </p:pic>
    </p:spTree>
    <p:extLst>
      <p:ext uri="{BB962C8B-B14F-4D97-AF65-F5344CB8AC3E}">
        <p14:creationId xmlns:p14="http://schemas.microsoft.com/office/powerpoint/2010/main" val="2004930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685801"/>
            <a:ext cx="7772400" cy="3657599"/>
          </a:xfrm>
        </p:spPr>
        <p:txBody>
          <a:bodyPr/>
          <a:lstStyle/>
          <a:p>
            <a:r>
              <a:rPr lang="en-NZ" dirty="0" smtClean="0"/>
              <a:t>Identifying and planning to move forward in maintaining our health</a:t>
            </a:r>
          </a:p>
          <a:p>
            <a:r>
              <a:rPr lang="en-NZ" dirty="0" smtClean="0"/>
              <a:t>Using IMPACT (Fricks, L., Powell, I., Whole Health and Resiliency Workbook</a:t>
            </a:r>
          </a:p>
          <a:p>
            <a:r>
              <a:rPr lang="en-NZ" dirty="0" smtClean="0"/>
              <a:t>The class decides how to use what they have learned in the service of others</a:t>
            </a:r>
          </a:p>
          <a:p>
            <a:r>
              <a:rPr lang="en-NZ" dirty="0" smtClean="0"/>
              <a:t>The class decides how this might look</a:t>
            </a:r>
          </a:p>
          <a:p>
            <a:r>
              <a:rPr lang="en-NZ" dirty="0" smtClean="0"/>
              <a:t>Some class members decide they want to co-facilitate the next class</a:t>
            </a:r>
          </a:p>
          <a:p>
            <a:r>
              <a:rPr lang="en-NZ" dirty="0" smtClean="0"/>
              <a:t>Celebrate with a graduation</a:t>
            </a:r>
            <a:endParaRPr lang="en-NZ" dirty="0"/>
          </a:p>
        </p:txBody>
      </p:sp>
      <p:sp>
        <p:nvSpPr>
          <p:cNvPr id="3" name="Title 2"/>
          <p:cNvSpPr>
            <a:spLocks noGrp="1"/>
          </p:cNvSpPr>
          <p:nvPr>
            <p:ph type="title"/>
          </p:nvPr>
        </p:nvSpPr>
        <p:spPr/>
        <p:txBody>
          <a:bodyPr/>
          <a:lstStyle/>
          <a:p>
            <a:r>
              <a:rPr lang="en-NZ" sz="3600" dirty="0" smtClean="0"/>
              <a:t>Identifying a Plan to Move Forward</a:t>
            </a:r>
            <a:br>
              <a:rPr lang="en-NZ" sz="3600" dirty="0" smtClean="0"/>
            </a:br>
            <a:r>
              <a:rPr lang="en-NZ" sz="3600" dirty="0" smtClean="0"/>
              <a:t>and Paying It Forward</a:t>
            </a:r>
            <a:endParaRPr lang="en-NZ" sz="3600" dirty="0"/>
          </a:p>
        </p:txBody>
      </p:sp>
      <p:sp>
        <p:nvSpPr>
          <p:cNvPr id="4" name="Slide Number Placeholder 3"/>
          <p:cNvSpPr>
            <a:spLocks noGrp="1"/>
          </p:cNvSpPr>
          <p:nvPr>
            <p:ph type="sldNum" sz="quarter" idx="11"/>
          </p:nvPr>
        </p:nvSpPr>
        <p:spPr/>
        <p:txBody>
          <a:bodyPr/>
          <a:lstStyle/>
          <a:p>
            <a:fld id="{2008C4E6-B855-4E0F-8E40-8DA0B607CD91}" type="slidenum">
              <a:rPr lang="en-NZ" smtClean="0"/>
              <a:t>29</a:t>
            </a:fld>
            <a:endParaRPr lang="en-NZ" dirty="0"/>
          </a:p>
        </p:txBody>
      </p:sp>
      <p:sp>
        <p:nvSpPr>
          <p:cNvPr id="5" name="Footer Placeholder 4"/>
          <p:cNvSpPr>
            <a:spLocks noGrp="1"/>
          </p:cNvSpPr>
          <p:nvPr>
            <p:ph type="ftr" sz="quarter" idx="12"/>
          </p:nvPr>
        </p:nvSpPr>
        <p:spPr/>
        <p:txBody>
          <a:bodyPr/>
          <a:lstStyle/>
          <a:p>
            <a:r>
              <a:rPr lang="en-NZ" dirty="0" smtClean="0"/>
              <a:t>Recovery Opportunity Center</a:t>
            </a:r>
            <a:endParaRPr lang="en-NZ" dirty="0"/>
          </a:p>
        </p:txBody>
      </p:sp>
    </p:spTree>
    <p:extLst>
      <p:ext uri="{BB962C8B-B14F-4D97-AF65-F5344CB8AC3E}">
        <p14:creationId xmlns:p14="http://schemas.microsoft.com/office/powerpoint/2010/main" val="380611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1"/>
            <a:ext cx="8458200" cy="4800600"/>
          </a:xfrm>
        </p:spPr>
        <p:txBody>
          <a:bodyPr>
            <a:normAutofit lnSpcReduction="10000"/>
          </a:bodyPr>
          <a:lstStyle/>
          <a:p>
            <a:r>
              <a:rPr lang="en-NZ" dirty="0" smtClean="0"/>
              <a:t>We draft a Wellness Vision for ourselves</a:t>
            </a:r>
          </a:p>
          <a:p>
            <a:r>
              <a:rPr lang="en-NZ" dirty="0" smtClean="0"/>
              <a:t>We explore the automatic responses--the stress that everyone has</a:t>
            </a:r>
          </a:p>
          <a:p>
            <a:r>
              <a:rPr lang="en-NZ" dirty="0" smtClean="0"/>
              <a:t>We discuss and explore our negative self-talk and begin to craft ways to shift those negative messages to positive and supportive self-talk</a:t>
            </a:r>
          </a:p>
          <a:p>
            <a:r>
              <a:rPr lang="en-NZ" dirty="0" smtClean="0"/>
              <a:t>We complete a health screening and discuss how to be in a “relationship” with our PCP</a:t>
            </a:r>
          </a:p>
          <a:p>
            <a:r>
              <a:rPr lang="en-NZ" dirty="0" smtClean="0"/>
              <a:t>We explore stress management</a:t>
            </a:r>
          </a:p>
          <a:p>
            <a:r>
              <a:rPr lang="en-NZ" dirty="0" smtClean="0"/>
              <a:t>We discuss product labelling and develop a healthy meal plan </a:t>
            </a:r>
          </a:p>
          <a:p>
            <a:r>
              <a:rPr lang="en-NZ" dirty="0" smtClean="0"/>
              <a:t>We discuss the power of good relationships</a:t>
            </a:r>
          </a:p>
          <a:p>
            <a:r>
              <a:rPr lang="en-NZ" dirty="0" smtClean="0"/>
              <a:t>We explore finding a spiritual path of our choosing</a:t>
            </a:r>
          </a:p>
          <a:p>
            <a:r>
              <a:rPr lang="en-NZ" dirty="0" smtClean="0"/>
              <a:t>The class develops an action plan to keep moving forward with their healthy lifestyle </a:t>
            </a:r>
          </a:p>
          <a:p>
            <a:r>
              <a:rPr lang="en-NZ" dirty="0" smtClean="0"/>
              <a:t>We prepare to facilitate the next class</a:t>
            </a:r>
          </a:p>
          <a:p>
            <a:endParaRPr lang="en-NZ" dirty="0"/>
          </a:p>
        </p:txBody>
      </p:sp>
      <p:sp>
        <p:nvSpPr>
          <p:cNvPr id="3" name="Title 2"/>
          <p:cNvSpPr>
            <a:spLocks noGrp="1"/>
          </p:cNvSpPr>
          <p:nvPr>
            <p:ph type="title"/>
          </p:nvPr>
        </p:nvSpPr>
        <p:spPr>
          <a:xfrm>
            <a:off x="777240" y="5334000"/>
            <a:ext cx="7543800" cy="457200"/>
          </a:xfrm>
        </p:spPr>
        <p:txBody>
          <a:bodyPr/>
          <a:lstStyle/>
          <a:p>
            <a:r>
              <a:rPr lang="en-NZ" sz="3200" dirty="0" smtClean="0"/>
              <a:t>Course Overview</a:t>
            </a:r>
            <a:endParaRPr lang="en-NZ" sz="3200" dirty="0"/>
          </a:p>
        </p:txBody>
      </p:sp>
      <p:sp>
        <p:nvSpPr>
          <p:cNvPr id="4" name="Slide Number Placeholder 3"/>
          <p:cNvSpPr>
            <a:spLocks noGrp="1"/>
          </p:cNvSpPr>
          <p:nvPr>
            <p:ph type="sldNum" sz="quarter" idx="11"/>
          </p:nvPr>
        </p:nvSpPr>
        <p:spPr/>
        <p:txBody>
          <a:bodyPr/>
          <a:lstStyle/>
          <a:p>
            <a:fld id="{2008C4E6-B855-4E0F-8E40-8DA0B607CD91}" type="slidenum">
              <a:rPr lang="en-NZ" smtClean="0"/>
              <a:t>3</a:t>
            </a:fld>
            <a:endParaRPr lang="en-NZ" dirty="0"/>
          </a:p>
        </p:txBody>
      </p:sp>
      <p:sp>
        <p:nvSpPr>
          <p:cNvPr id="5" name="Footer Placeholder 4"/>
          <p:cNvSpPr>
            <a:spLocks noGrp="1"/>
          </p:cNvSpPr>
          <p:nvPr>
            <p:ph type="ftr" sz="quarter" idx="12"/>
          </p:nvPr>
        </p:nvSpPr>
        <p:spPr/>
        <p:txBody>
          <a:bodyPr/>
          <a:lstStyle/>
          <a:p>
            <a:r>
              <a:rPr lang="en-NZ" dirty="0" smtClean="0"/>
              <a:t>© Recovery Opportunity Center</a:t>
            </a:r>
            <a:endParaRPr lang="en-NZ" dirty="0"/>
          </a:p>
        </p:txBody>
      </p:sp>
      <p:pic>
        <p:nvPicPr>
          <p:cNvPr id="3074" name="Picture 2" descr="C:\Users\lisas\Desktop\roc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109728"/>
            <a:ext cx="1600200" cy="62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452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NZ" dirty="0" smtClean="0"/>
              <a:t>Thank you!</a:t>
            </a:r>
            <a:endParaRPr lang="en-NZ" dirty="0"/>
          </a:p>
        </p:txBody>
      </p:sp>
      <p:sp>
        <p:nvSpPr>
          <p:cNvPr id="7" name="Subtitle 6"/>
          <p:cNvSpPr>
            <a:spLocks noGrp="1"/>
          </p:cNvSpPr>
          <p:nvPr>
            <p:ph type="subTitle" idx="1"/>
          </p:nvPr>
        </p:nvSpPr>
        <p:spPr/>
        <p:txBody>
          <a:bodyPr>
            <a:normAutofit fontScale="92500" lnSpcReduction="10000"/>
          </a:bodyPr>
          <a:lstStyle/>
          <a:p>
            <a:r>
              <a:rPr lang="en-NZ" dirty="0" smtClean="0">
                <a:hlinkClick r:id="rId2"/>
              </a:rPr>
              <a:t>lisas@recoveryinnovations.org</a:t>
            </a:r>
            <a:endParaRPr lang="en-NZ" dirty="0" smtClean="0"/>
          </a:p>
          <a:p>
            <a:r>
              <a:rPr lang="en-NZ" dirty="0" smtClean="0"/>
              <a:t>602-636-4491</a:t>
            </a:r>
            <a:endParaRPr lang="en-NZ" dirty="0"/>
          </a:p>
        </p:txBody>
      </p:sp>
      <p:sp>
        <p:nvSpPr>
          <p:cNvPr id="4" name="Slide Number Placeholder 3"/>
          <p:cNvSpPr>
            <a:spLocks noGrp="1"/>
          </p:cNvSpPr>
          <p:nvPr>
            <p:ph type="sldNum" sz="quarter" idx="11"/>
          </p:nvPr>
        </p:nvSpPr>
        <p:spPr/>
        <p:txBody>
          <a:bodyPr/>
          <a:lstStyle/>
          <a:p>
            <a:fld id="{2008C4E6-B855-4E0F-8E40-8DA0B607CD91}" type="slidenum">
              <a:rPr lang="en-NZ" smtClean="0"/>
              <a:t>30</a:t>
            </a:fld>
            <a:endParaRPr lang="en-NZ" dirty="0"/>
          </a:p>
        </p:txBody>
      </p:sp>
      <p:sp>
        <p:nvSpPr>
          <p:cNvPr id="5" name="Footer Placeholder 4"/>
          <p:cNvSpPr>
            <a:spLocks noGrp="1"/>
          </p:cNvSpPr>
          <p:nvPr>
            <p:ph type="ftr" sz="quarter" idx="12"/>
          </p:nvPr>
        </p:nvSpPr>
        <p:spPr/>
        <p:txBody>
          <a:bodyPr/>
          <a:lstStyle/>
          <a:p>
            <a:r>
              <a:rPr lang="en-NZ" dirty="0" smtClean="0"/>
              <a:t>Recovery Opportunity Center</a:t>
            </a:r>
            <a:endParaRPr lang="en-NZ" dirty="0"/>
          </a:p>
        </p:txBody>
      </p:sp>
    </p:spTree>
    <p:extLst>
      <p:ext uri="{BB962C8B-B14F-4D97-AF65-F5344CB8AC3E}">
        <p14:creationId xmlns:p14="http://schemas.microsoft.com/office/powerpoint/2010/main" val="392538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1"/>
            <a:ext cx="8229600" cy="4572000"/>
          </a:xfrm>
        </p:spPr>
        <p:txBody>
          <a:bodyPr>
            <a:normAutofit lnSpcReduction="10000"/>
          </a:bodyPr>
          <a:lstStyle/>
          <a:p>
            <a:r>
              <a:rPr lang="en-NZ" dirty="0" smtClean="0"/>
              <a:t>Facing up creates connections/friendships within the class and</a:t>
            </a:r>
          </a:p>
          <a:p>
            <a:pPr marL="18288" indent="0">
              <a:buNone/>
            </a:pPr>
            <a:r>
              <a:rPr lang="en-NZ" dirty="0"/>
              <a:t> </a:t>
            </a:r>
            <a:r>
              <a:rPr lang="en-NZ" dirty="0" smtClean="0"/>
              <a:t>   to the community</a:t>
            </a:r>
          </a:p>
          <a:p>
            <a:r>
              <a:rPr lang="en-NZ" dirty="0" smtClean="0"/>
              <a:t> As class members engage in each module, they are asked to call the YMCA, gyms, community centers, and other locations that may have fitness, dance, yoga, or other classes</a:t>
            </a:r>
          </a:p>
          <a:p>
            <a:r>
              <a:rPr lang="en-NZ" dirty="0" smtClean="0"/>
              <a:t>We are asked to think about what activity they are willing and able to commit to, not what they think someone else thinks they should do—it needs to be what they wish to do</a:t>
            </a:r>
          </a:p>
          <a:p>
            <a:r>
              <a:rPr lang="en-NZ" dirty="0" smtClean="0"/>
              <a:t>We can find people to come and talk to the class about Wellness, the facilitator and the class members can all take charge</a:t>
            </a:r>
          </a:p>
          <a:p>
            <a:r>
              <a:rPr lang="en-NZ" dirty="0" smtClean="0"/>
              <a:t>The class takes field trips and packs healthy picnic lunches, they go to new places and do new things</a:t>
            </a:r>
          </a:p>
          <a:p>
            <a:r>
              <a:rPr lang="en-NZ" dirty="0" smtClean="0"/>
              <a:t>Each day holds new possibilities and turns our personal wellness into a joyful journey</a:t>
            </a:r>
          </a:p>
          <a:p>
            <a:pPr marL="18288" indent="0">
              <a:buNone/>
            </a:pPr>
            <a:endParaRPr lang="en-NZ" dirty="0"/>
          </a:p>
        </p:txBody>
      </p:sp>
      <p:sp>
        <p:nvSpPr>
          <p:cNvPr id="3" name="Title 2"/>
          <p:cNvSpPr>
            <a:spLocks noGrp="1"/>
          </p:cNvSpPr>
          <p:nvPr>
            <p:ph type="title"/>
          </p:nvPr>
        </p:nvSpPr>
        <p:spPr>
          <a:xfrm>
            <a:off x="762000" y="4953000"/>
            <a:ext cx="7543800" cy="914400"/>
          </a:xfrm>
        </p:spPr>
        <p:txBody>
          <a:bodyPr/>
          <a:lstStyle/>
          <a:p>
            <a:r>
              <a:rPr lang="en-NZ" sz="4000" dirty="0" smtClean="0"/>
              <a:t>Unique Aspects of Facing Up </a:t>
            </a:r>
            <a:endParaRPr lang="en-NZ" sz="4000" dirty="0"/>
          </a:p>
        </p:txBody>
      </p:sp>
      <p:sp>
        <p:nvSpPr>
          <p:cNvPr id="4" name="Slide Number Placeholder 3"/>
          <p:cNvSpPr>
            <a:spLocks noGrp="1"/>
          </p:cNvSpPr>
          <p:nvPr>
            <p:ph type="sldNum" sz="quarter" idx="11"/>
          </p:nvPr>
        </p:nvSpPr>
        <p:spPr/>
        <p:txBody>
          <a:bodyPr/>
          <a:lstStyle/>
          <a:p>
            <a:fld id="{2008C4E6-B855-4E0F-8E40-8DA0B607CD91}" type="slidenum">
              <a:rPr lang="en-NZ" smtClean="0"/>
              <a:t>4</a:t>
            </a:fld>
            <a:endParaRPr lang="en-NZ" dirty="0"/>
          </a:p>
        </p:txBody>
      </p:sp>
      <p:sp>
        <p:nvSpPr>
          <p:cNvPr id="5" name="Footer Placeholder 4"/>
          <p:cNvSpPr>
            <a:spLocks noGrp="1"/>
          </p:cNvSpPr>
          <p:nvPr>
            <p:ph type="ftr" sz="quarter" idx="12"/>
          </p:nvPr>
        </p:nvSpPr>
        <p:spPr/>
        <p:txBody>
          <a:bodyPr/>
          <a:lstStyle/>
          <a:p>
            <a:r>
              <a:rPr lang="en-NZ" dirty="0"/>
              <a:t>©</a:t>
            </a:r>
          </a:p>
          <a:p>
            <a:r>
              <a:rPr lang="en-NZ" dirty="0" smtClean="0"/>
              <a:t>Recovery Opportunity Center</a:t>
            </a:r>
            <a:endParaRPr lang="en-NZ" dirty="0"/>
          </a:p>
        </p:txBody>
      </p:sp>
      <p:pic>
        <p:nvPicPr>
          <p:cNvPr id="6" name="Picture 2" descr="C:\Users\lisas\Desktop\roc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109728"/>
            <a:ext cx="1600200" cy="62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386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NZ" sz="4000" dirty="0" smtClean="0"/>
              <a:t>The training is facilitated in a manner that upholds Recovery Innovations’ principles and philosophy</a:t>
            </a:r>
            <a:endParaRPr lang="en-NZ" sz="4000" dirty="0"/>
          </a:p>
        </p:txBody>
      </p:sp>
      <p:sp>
        <p:nvSpPr>
          <p:cNvPr id="7" name="Subtitle 6"/>
          <p:cNvSpPr>
            <a:spLocks noGrp="1"/>
          </p:cNvSpPr>
          <p:nvPr>
            <p:ph type="subTitle" idx="1"/>
          </p:nvPr>
        </p:nvSpPr>
        <p:spPr>
          <a:xfrm>
            <a:off x="2133600" y="3276600"/>
            <a:ext cx="6172200" cy="1066799"/>
          </a:xfrm>
        </p:spPr>
        <p:txBody>
          <a:bodyPr>
            <a:normAutofit/>
          </a:bodyPr>
          <a:lstStyle/>
          <a:p>
            <a:r>
              <a:rPr lang="en-NZ" dirty="0" smtClean="0"/>
              <a:t>That includes that the person is the expert on themselves and they are the leader in their care.</a:t>
            </a:r>
            <a:endParaRPr lang="en-NZ" dirty="0"/>
          </a:p>
        </p:txBody>
      </p:sp>
      <p:sp>
        <p:nvSpPr>
          <p:cNvPr id="4" name="Slide Number Placeholder 3"/>
          <p:cNvSpPr>
            <a:spLocks noGrp="1"/>
          </p:cNvSpPr>
          <p:nvPr>
            <p:ph type="sldNum" sz="quarter" idx="11"/>
          </p:nvPr>
        </p:nvSpPr>
        <p:spPr/>
        <p:txBody>
          <a:bodyPr/>
          <a:lstStyle/>
          <a:p>
            <a:fld id="{2008C4E6-B855-4E0F-8E40-8DA0B607CD91}" type="slidenum">
              <a:rPr lang="en-NZ" smtClean="0"/>
              <a:t>5</a:t>
            </a:fld>
            <a:endParaRPr lang="en-NZ" dirty="0"/>
          </a:p>
        </p:txBody>
      </p:sp>
      <p:sp>
        <p:nvSpPr>
          <p:cNvPr id="5" name="Footer Placeholder 4"/>
          <p:cNvSpPr>
            <a:spLocks noGrp="1"/>
          </p:cNvSpPr>
          <p:nvPr>
            <p:ph type="ftr" sz="quarter" idx="12"/>
          </p:nvPr>
        </p:nvSpPr>
        <p:spPr/>
        <p:txBody>
          <a:bodyPr/>
          <a:lstStyle/>
          <a:p>
            <a:r>
              <a:rPr lang="en-NZ" dirty="0" smtClean="0"/>
              <a:t>Recovery Opportunity Center</a:t>
            </a:r>
            <a:endParaRPr lang="en-N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038600"/>
            <a:ext cx="2390775" cy="256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26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29000" y="1905000"/>
            <a:ext cx="2514600" cy="4419600"/>
            <a:chOff x="2448" y="1104"/>
            <a:chExt cx="1374" cy="2064"/>
          </a:xfrm>
        </p:grpSpPr>
        <p:sp>
          <p:nvSpPr>
            <p:cNvPr id="33801" name="AutoShape 3"/>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33802" name="Freeform 4"/>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03" name="Freeform 5"/>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04" name="Freeform 6"/>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05" name="Freeform 7"/>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06" name="Freeform 8"/>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07" name="Freeform 9"/>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08" name="Freeform 10"/>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09" name="Freeform 11"/>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10" name="Freeform 12"/>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11" name="Freeform 13"/>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12" name="Freeform 14"/>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13" name="Freeform 15"/>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14" name="Freeform 16"/>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15" name="Freeform 17"/>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16" name="Freeform 18"/>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17" name="Freeform 19"/>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18" name="Freeform 20"/>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19" name="Freeform 21"/>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20" name="Rectangle 22"/>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3821" name="Freeform 23"/>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22" name="Freeform 24"/>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23" name="Freeform 25"/>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3824" name="Freeform 26"/>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455707" name="AutoShape 27"/>
          <p:cNvSpPr>
            <a:spLocks noChangeArrowheads="1"/>
          </p:cNvSpPr>
          <p:nvPr/>
        </p:nvSpPr>
        <p:spPr bwMode="auto">
          <a:xfrm>
            <a:off x="2514600" y="58674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55708" name="AutoShape 28"/>
          <p:cNvSpPr>
            <a:spLocks noChangeArrowheads="1"/>
          </p:cNvSpPr>
          <p:nvPr/>
        </p:nvSpPr>
        <p:spPr bwMode="auto">
          <a:xfrm>
            <a:off x="2514600" y="53340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55709" name="Text Box 29"/>
          <p:cNvSpPr txBox="1">
            <a:spLocks noChangeArrowheads="1"/>
          </p:cNvSpPr>
          <p:nvPr/>
        </p:nvSpPr>
        <p:spPr bwMode="auto">
          <a:xfrm>
            <a:off x="3448050" y="5519738"/>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Disappointment</a:t>
            </a:r>
          </a:p>
        </p:txBody>
      </p:sp>
      <p:sp>
        <p:nvSpPr>
          <p:cNvPr id="455710" name="WordArt 30"/>
          <p:cNvSpPr>
            <a:spLocks noChangeArrowheads="1" noChangeShapeType="1" noTextEdit="1"/>
          </p:cNvSpPr>
          <p:nvPr/>
        </p:nvSpPr>
        <p:spPr bwMode="auto">
          <a:xfrm rot="-4196236">
            <a:off x="-1200150" y="3371850"/>
            <a:ext cx="4876800" cy="571500"/>
          </a:xfrm>
          <a:prstGeom prst="rect">
            <a:avLst/>
          </a:prstGeom>
        </p:spPr>
        <p:txBody>
          <a:bodyPr wrap="none" fromWordArt="1">
            <a:prstTxWarp prst="textPlain">
              <a:avLst>
                <a:gd name="adj" fmla="val 50000"/>
              </a:avLst>
            </a:prstTxWarp>
          </a:bodyPr>
          <a:lstStyle/>
          <a:p>
            <a:pPr algn="ctr"/>
            <a:endParaRPr lang="en-NZ" sz="3600" b="1" kern="10" dirty="0">
              <a:ln w="25400">
                <a:solidFill>
                  <a:srgbClr val="000000"/>
                </a:solidFill>
                <a:round/>
                <a:headEnd/>
                <a:tailEnd/>
              </a:ln>
              <a:solidFill>
                <a:srgbClr val="990000"/>
              </a:solidFill>
              <a:latin typeface="Arial Black"/>
            </a:endParaRPr>
          </a:p>
        </p:txBody>
      </p:sp>
      <p:sp>
        <p:nvSpPr>
          <p:cNvPr id="455712" name="WordArt 32"/>
          <p:cNvSpPr>
            <a:spLocks noChangeArrowheads="1" noChangeShapeType="1" noTextEdit="1"/>
          </p:cNvSpPr>
          <p:nvPr/>
        </p:nvSpPr>
        <p:spPr bwMode="auto">
          <a:xfrm>
            <a:off x="3581400" y="228600"/>
            <a:ext cx="2133600" cy="6858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FFFFFF"/>
              </a:solidFill>
              <a:latin typeface="Arial Black"/>
            </a:endParaRPr>
          </a:p>
        </p:txBody>
      </p:sp>
      <p:sp>
        <p:nvSpPr>
          <p:cNvPr id="455713" name="Text Box 33"/>
          <p:cNvSpPr txBox="1">
            <a:spLocks noChangeArrowheads="1"/>
          </p:cNvSpPr>
          <p:nvPr/>
        </p:nvSpPr>
        <p:spPr bwMode="auto">
          <a:xfrm>
            <a:off x="3886200" y="6053138"/>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Difficulties</a:t>
            </a:r>
          </a:p>
        </p:txBody>
      </p:sp>
    </p:spTree>
    <p:extLst>
      <p:ext uri="{BB962C8B-B14F-4D97-AF65-F5344CB8AC3E}">
        <p14:creationId xmlns:p14="http://schemas.microsoft.com/office/powerpoint/2010/main" val="9847580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55707"/>
                                        </p:tgtEl>
                                        <p:attrNameLst>
                                          <p:attrName>style.visibility</p:attrName>
                                        </p:attrNameLst>
                                      </p:cBhvr>
                                      <p:to>
                                        <p:strVal val="visible"/>
                                      </p:to>
                                    </p:set>
                                    <p:animEffect transition="in" filter="fade">
                                      <p:cBhvr>
                                        <p:cTn id="11" dur="1000"/>
                                        <p:tgtEl>
                                          <p:spTgt spid="45570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55713"/>
                                        </p:tgtEl>
                                        <p:attrNameLst>
                                          <p:attrName>style.visibility</p:attrName>
                                        </p:attrNameLst>
                                      </p:cBhvr>
                                      <p:to>
                                        <p:strVal val="visible"/>
                                      </p:to>
                                    </p:set>
                                    <p:animEffect transition="in" filter="fade">
                                      <p:cBhvr>
                                        <p:cTn id="14" dur="1000"/>
                                        <p:tgtEl>
                                          <p:spTgt spid="455713"/>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55708"/>
                                        </p:tgtEl>
                                        <p:attrNameLst>
                                          <p:attrName>style.visibility</p:attrName>
                                        </p:attrNameLst>
                                      </p:cBhvr>
                                      <p:to>
                                        <p:strVal val="visible"/>
                                      </p:to>
                                    </p:set>
                                    <p:animEffect transition="in" filter="fade">
                                      <p:cBhvr>
                                        <p:cTn id="18" dur="2000"/>
                                        <p:tgtEl>
                                          <p:spTgt spid="45570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5709"/>
                                        </p:tgtEl>
                                        <p:attrNameLst>
                                          <p:attrName>style.visibility</p:attrName>
                                        </p:attrNameLst>
                                      </p:cBhvr>
                                      <p:to>
                                        <p:strVal val="visible"/>
                                      </p:to>
                                    </p:set>
                                    <p:animEffect transition="in" filter="fade">
                                      <p:cBhvr>
                                        <p:cTn id="21" dur="2000"/>
                                        <p:tgtEl>
                                          <p:spTgt spid="455709"/>
                                        </p:tgtEl>
                                      </p:cBhvr>
                                    </p:animEffect>
                                  </p:childTnLst>
                                </p:cTn>
                              </p:par>
                            </p:childTnLst>
                          </p:cTn>
                        </p:par>
                        <p:par>
                          <p:cTn id="22" fill="hold" nodeType="afterGroup">
                            <p:stCondLst>
                              <p:cond delay="3000"/>
                            </p:stCondLst>
                            <p:childTnLst>
                              <p:par>
                                <p:cTn id="23" presetID="10" presetClass="entr" presetSubtype="0" fill="hold" grpId="0" nodeType="afterEffect" nodePh="1">
                                  <p:stCondLst>
                                    <p:cond delay="500"/>
                                  </p:stCondLst>
                                  <p:endCondLst>
                                    <p:cond evt="begin" delay="0">
                                      <p:tn val="23"/>
                                    </p:cond>
                                  </p:endCondLst>
                                  <p:childTnLst>
                                    <p:set>
                                      <p:cBhvr>
                                        <p:cTn id="24" dur="1" fill="hold">
                                          <p:stCondLst>
                                            <p:cond delay="0"/>
                                          </p:stCondLst>
                                        </p:cTn>
                                        <p:tgtEl>
                                          <p:spTgt spid="455712"/>
                                        </p:tgtEl>
                                        <p:attrNameLst>
                                          <p:attrName>style.visibility</p:attrName>
                                        </p:attrNameLst>
                                      </p:cBhvr>
                                      <p:to>
                                        <p:strVal val="visible"/>
                                      </p:to>
                                    </p:set>
                                    <p:animEffect transition="in" filter="fade">
                                      <p:cBhvr>
                                        <p:cTn id="25" dur="2000"/>
                                        <p:tgtEl>
                                          <p:spTgt spid="455712"/>
                                        </p:tgtEl>
                                      </p:cBhvr>
                                    </p:animEffect>
                                  </p:childTnLst>
                                </p:cTn>
                              </p:par>
                            </p:childTnLst>
                          </p:cTn>
                        </p:par>
                        <p:par>
                          <p:cTn id="26" fill="hold" nodeType="afterGroup">
                            <p:stCondLst>
                              <p:cond delay="5500"/>
                            </p:stCondLst>
                            <p:childTnLst>
                              <p:par>
                                <p:cTn id="27" presetID="47" presetClass="entr" presetSubtype="0" fill="hold" grpId="0" nodeType="afterEffect" nodePh="1">
                                  <p:stCondLst>
                                    <p:cond delay="500"/>
                                  </p:stCondLst>
                                  <p:endCondLst>
                                    <p:cond evt="begin" delay="0">
                                      <p:tn val="27"/>
                                    </p:cond>
                                  </p:endCondLst>
                                  <p:childTnLst>
                                    <p:set>
                                      <p:cBhvr>
                                        <p:cTn id="28" dur="1" fill="hold">
                                          <p:stCondLst>
                                            <p:cond delay="0"/>
                                          </p:stCondLst>
                                        </p:cTn>
                                        <p:tgtEl>
                                          <p:spTgt spid="455710"/>
                                        </p:tgtEl>
                                        <p:attrNameLst>
                                          <p:attrName>style.visibility</p:attrName>
                                        </p:attrNameLst>
                                      </p:cBhvr>
                                      <p:to>
                                        <p:strVal val="visible"/>
                                      </p:to>
                                    </p:set>
                                    <p:animEffect transition="in" filter="fade">
                                      <p:cBhvr>
                                        <p:cTn id="29" dur="500"/>
                                        <p:tgtEl>
                                          <p:spTgt spid="455710"/>
                                        </p:tgtEl>
                                      </p:cBhvr>
                                    </p:animEffect>
                                    <p:anim calcmode="lin" valueType="num">
                                      <p:cBhvr>
                                        <p:cTn id="30" dur="500" fill="hold"/>
                                        <p:tgtEl>
                                          <p:spTgt spid="455710"/>
                                        </p:tgtEl>
                                        <p:attrNameLst>
                                          <p:attrName>ppt_x</p:attrName>
                                        </p:attrNameLst>
                                      </p:cBhvr>
                                      <p:tavLst>
                                        <p:tav tm="0">
                                          <p:val>
                                            <p:strVal val="#ppt_x"/>
                                          </p:val>
                                        </p:tav>
                                        <p:tav tm="100000">
                                          <p:val>
                                            <p:strVal val="#ppt_x"/>
                                          </p:val>
                                        </p:tav>
                                      </p:tavLst>
                                    </p:anim>
                                    <p:anim calcmode="lin" valueType="num">
                                      <p:cBhvr>
                                        <p:cTn id="31" dur="500" fill="hold"/>
                                        <p:tgtEl>
                                          <p:spTgt spid="4557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707" grpId="0" animBg="1"/>
      <p:bldP spid="455708" grpId="0" animBg="1"/>
      <p:bldP spid="455709" grpId="0"/>
      <p:bldP spid="455710" grpId="0" animBg="1"/>
      <p:bldP spid="455712" grpId="0" animBg="1"/>
      <p:bldP spid="4557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3429000" y="1905000"/>
            <a:ext cx="2514600" cy="4419600"/>
            <a:chOff x="2448" y="1104"/>
            <a:chExt cx="1374" cy="2064"/>
          </a:xfrm>
        </p:grpSpPr>
        <p:sp>
          <p:nvSpPr>
            <p:cNvPr id="34827" name="AutoShape 3"/>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34828" name="Freeform 4"/>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29" name="Freeform 5"/>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30" name="Freeform 6"/>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31" name="Freeform 7"/>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32" name="Freeform 8"/>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33" name="Freeform 9"/>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34" name="Freeform 10"/>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35" name="Freeform 11"/>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36" name="Freeform 12"/>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37" name="Freeform 13"/>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38" name="Freeform 14"/>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39" name="Freeform 15"/>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40" name="Freeform 16"/>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41" name="Freeform 17"/>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42" name="Freeform 18"/>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43" name="Freeform 19"/>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44" name="Freeform 20"/>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45" name="Freeform 21"/>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46" name="Rectangle 22"/>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4847" name="Freeform 23"/>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48" name="Freeform 24"/>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49" name="Freeform 25"/>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4850" name="Freeform 26"/>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34819" name="AutoShape 27"/>
          <p:cNvSpPr>
            <a:spLocks noChangeArrowheads="1"/>
          </p:cNvSpPr>
          <p:nvPr/>
        </p:nvSpPr>
        <p:spPr bwMode="auto">
          <a:xfrm>
            <a:off x="2514600" y="58674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4820" name="AutoShape 28"/>
          <p:cNvSpPr>
            <a:spLocks noChangeArrowheads="1"/>
          </p:cNvSpPr>
          <p:nvPr/>
        </p:nvSpPr>
        <p:spPr bwMode="auto">
          <a:xfrm>
            <a:off x="2514600" y="53340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4821" name="Text Box 29"/>
          <p:cNvSpPr txBox="1">
            <a:spLocks noChangeArrowheads="1"/>
          </p:cNvSpPr>
          <p:nvPr/>
        </p:nvSpPr>
        <p:spPr bwMode="auto">
          <a:xfrm>
            <a:off x="3448050" y="5519738"/>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Disappointment</a:t>
            </a:r>
          </a:p>
        </p:txBody>
      </p:sp>
      <p:sp>
        <p:nvSpPr>
          <p:cNvPr id="457758" name="AutoShape 30"/>
          <p:cNvSpPr>
            <a:spLocks noChangeArrowheads="1"/>
          </p:cNvSpPr>
          <p:nvPr/>
        </p:nvSpPr>
        <p:spPr bwMode="auto">
          <a:xfrm>
            <a:off x="2514600" y="48006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57759" name="Text Box 31"/>
          <p:cNvSpPr txBox="1">
            <a:spLocks noChangeArrowheads="1"/>
          </p:cNvSpPr>
          <p:nvPr/>
        </p:nvSpPr>
        <p:spPr bwMode="auto">
          <a:xfrm>
            <a:off x="3886200" y="4986338"/>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Diagnosis</a:t>
            </a:r>
          </a:p>
        </p:txBody>
      </p:sp>
      <p:sp>
        <p:nvSpPr>
          <p:cNvPr id="34824" name="WordArt 32"/>
          <p:cNvSpPr>
            <a:spLocks noChangeArrowheads="1" noChangeShapeType="1" noTextEdit="1"/>
          </p:cNvSpPr>
          <p:nvPr/>
        </p:nvSpPr>
        <p:spPr bwMode="auto">
          <a:xfrm rot="-4196236">
            <a:off x="-1200150" y="3371850"/>
            <a:ext cx="4876800" cy="571500"/>
          </a:xfrm>
          <a:prstGeom prst="rect">
            <a:avLst/>
          </a:prstGeom>
        </p:spPr>
        <p:txBody>
          <a:bodyPr wrap="none" fromWordArt="1">
            <a:prstTxWarp prst="textPlain">
              <a:avLst>
                <a:gd name="adj" fmla="val 50000"/>
              </a:avLst>
            </a:prstTxWarp>
          </a:bodyPr>
          <a:lstStyle/>
          <a:p>
            <a:pPr algn="ctr"/>
            <a:endParaRPr lang="en-NZ" sz="3600" b="1" kern="10" dirty="0">
              <a:ln w="25400">
                <a:solidFill>
                  <a:srgbClr val="000000"/>
                </a:solidFill>
                <a:round/>
                <a:headEnd/>
                <a:tailEnd/>
              </a:ln>
              <a:solidFill>
                <a:srgbClr val="990000"/>
              </a:solidFill>
              <a:latin typeface="Arial Black"/>
            </a:endParaRPr>
          </a:p>
        </p:txBody>
      </p:sp>
      <p:sp>
        <p:nvSpPr>
          <p:cNvPr id="34825" name="WordArt 34"/>
          <p:cNvSpPr>
            <a:spLocks noChangeArrowheads="1" noChangeShapeType="1" noTextEdit="1"/>
          </p:cNvSpPr>
          <p:nvPr/>
        </p:nvSpPr>
        <p:spPr bwMode="auto">
          <a:xfrm>
            <a:off x="3581400" y="228600"/>
            <a:ext cx="2133600" cy="6858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FFFFFF"/>
              </a:solidFill>
              <a:latin typeface="Arial Black"/>
            </a:endParaRPr>
          </a:p>
        </p:txBody>
      </p:sp>
      <p:sp>
        <p:nvSpPr>
          <p:cNvPr id="34826" name="Text Box 35"/>
          <p:cNvSpPr txBox="1">
            <a:spLocks noChangeArrowheads="1"/>
          </p:cNvSpPr>
          <p:nvPr/>
        </p:nvSpPr>
        <p:spPr bwMode="auto">
          <a:xfrm>
            <a:off x="3886200" y="6053138"/>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Difficulties</a:t>
            </a:r>
          </a:p>
        </p:txBody>
      </p:sp>
    </p:spTree>
    <p:extLst>
      <p:ext uri="{BB962C8B-B14F-4D97-AF65-F5344CB8AC3E}">
        <p14:creationId xmlns:p14="http://schemas.microsoft.com/office/powerpoint/2010/main" val="167248606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57758"/>
                                        </p:tgtEl>
                                        <p:attrNameLst>
                                          <p:attrName>style.visibility</p:attrName>
                                        </p:attrNameLst>
                                      </p:cBhvr>
                                      <p:to>
                                        <p:strVal val="visible"/>
                                      </p:to>
                                    </p:set>
                                    <p:anim calcmode="lin" valueType="num">
                                      <p:cBhvr additive="base">
                                        <p:cTn id="7" dur="1000" fill="hold"/>
                                        <p:tgtEl>
                                          <p:spTgt spid="457758"/>
                                        </p:tgtEl>
                                        <p:attrNameLst>
                                          <p:attrName>ppt_x</p:attrName>
                                        </p:attrNameLst>
                                      </p:cBhvr>
                                      <p:tavLst>
                                        <p:tav tm="0">
                                          <p:val>
                                            <p:strVal val="#ppt_x"/>
                                          </p:val>
                                        </p:tav>
                                        <p:tav tm="100000">
                                          <p:val>
                                            <p:strVal val="#ppt_x"/>
                                          </p:val>
                                        </p:tav>
                                      </p:tavLst>
                                    </p:anim>
                                    <p:anim calcmode="lin" valueType="num">
                                      <p:cBhvr additive="base">
                                        <p:cTn id="8" dur="1000" fill="hold"/>
                                        <p:tgtEl>
                                          <p:spTgt spid="45775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57759"/>
                                        </p:tgtEl>
                                        <p:attrNameLst>
                                          <p:attrName>style.visibility</p:attrName>
                                        </p:attrNameLst>
                                      </p:cBhvr>
                                      <p:to>
                                        <p:strVal val="visible"/>
                                      </p:to>
                                    </p:set>
                                    <p:anim calcmode="lin" valueType="num">
                                      <p:cBhvr additive="base">
                                        <p:cTn id="11" dur="1000" fill="hold"/>
                                        <p:tgtEl>
                                          <p:spTgt spid="457759"/>
                                        </p:tgtEl>
                                        <p:attrNameLst>
                                          <p:attrName>ppt_x</p:attrName>
                                        </p:attrNameLst>
                                      </p:cBhvr>
                                      <p:tavLst>
                                        <p:tav tm="0">
                                          <p:val>
                                            <p:strVal val="#ppt_x"/>
                                          </p:val>
                                        </p:tav>
                                        <p:tav tm="100000">
                                          <p:val>
                                            <p:strVal val="#ppt_x"/>
                                          </p:val>
                                        </p:tav>
                                      </p:tavLst>
                                    </p:anim>
                                    <p:anim calcmode="lin" valueType="num">
                                      <p:cBhvr additive="base">
                                        <p:cTn id="12" dur="1000" fill="hold"/>
                                        <p:tgtEl>
                                          <p:spTgt spid="4577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58" grpId="0" animBg="1"/>
      <p:bldP spid="4577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3429000" y="1905000"/>
            <a:ext cx="2514600" cy="4419600"/>
            <a:chOff x="2448" y="1104"/>
            <a:chExt cx="1374" cy="2064"/>
          </a:xfrm>
        </p:grpSpPr>
        <p:sp>
          <p:nvSpPr>
            <p:cNvPr id="35852" name="AutoShape 3"/>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35853" name="Freeform 4"/>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54" name="Freeform 5"/>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55" name="Freeform 6"/>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56" name="Freeform 7"/>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57" name="Freeform 8"/>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58" name="Freeform 9"/>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59" name="Freeform 10"/>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60" name="Freeform 11"/>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61" name="Freeform 12"/>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62" name="Freeform 13"/>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63" name="Freeform 14"/>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64" name="Freeform 15"/>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65" name="Freeform 16"/>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66" name="Freeform 17"/>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67" name="Freeform 18"/>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68" name="Freeform 19"/>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69" name="Freeform 20"/>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70" name="Freeform 21"/>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71" name="Rectangle 22"/>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5872" name="Freeform 23"/>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73" name="Freeform 24"/>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74" name="Freeform 25"/>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5875" name="Freeform 26"/>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35843" name="AutoShape 27"/>
          <p:cNvSpPr>
            <a:spLocks noChangeArrowheads="1"/>
          </p:cNvSpPr>
          <p:nvPr/>
        </p:nvSpPr>
        <p:spPr bwMode="auto">
          <a:xfrm>
            <a:off x="2514600" y="58674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5844" name="AutoShape 28"/>
          <p:cNvSpPr>
            <a:spLocks noChangeArrowheads="1"/>
          </p:cNvSpPr>
          <p:nvPr/>
        </p:nvSpPr>
        <p:spPr bwMode="auto">
          <a:xfrm>
            <a:off x="2514600" y="53340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5845" name="Text Box 29"/>
          <p:cNvSpPr txBox="1">
            <a:spLocks noChangeArrowheads="1"/>
          </p:cNvSpPr>
          <p:nvPr/>
        </p:nvSpPr>
        <p:spPr bwMode="auto">
          <a:xfrm>
            <a:off x="3448050" y="5519738"/>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Disappointment</a:t>
            </a:r>
          </a:p>
        </p:txBody>
      </p:sp>
      <p:sp>
        <p:nvSpPr>
          <p:cNvPr id="35846" name="AutoShape 30"/>
          <p:cNvSpPr>
            <a:spLocks noChangeArrowheads="1"/>
          </p:cNvSpPr>
          <p:nvPr/>
        </p:nvSpPr>
        <p:spPr bwMode="auto">
          <a:xfrm>
            <a:off x="2514600" y="48006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59807" name="AutoShape 31"/>
          <p:cNvSpPr>
            <a:spLocks noChangeArrowheads="1"/>
          </p:cNvSpPr>
          <p:nvPr/>
        </p:nvSpPr>
        <p:spPr bwMode="auto">
          <a:xfrm>
            <a:off x="2514600" y="42672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5848" name="Text Box 32"/>
          <p:cNvSpPr txBox="1">
            <a:spLocks noChangeArrowheads="1"/>
          </p:cNvSpPr>
          <p:nvPr/>
        </p:nvSpPr>
        <p:spPr bwMode="auto">
          <a:xfrm>
            <a:off x="3886200" y="4986338"/>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Diagnosis</a:t>
            </a:r>
          </a:p>
        </p:txBody>
      </p:sp>
      <p:sp>
        <p:nvSpPr>
          <p:cNvPr id="459809" name="Text Box 33"/>
          <p:cNvSpPr txBox="1">
            <a:spLocks noChangeArrowheads="1"/>
          </p:cNvSpPr>
          <p:nvPr/>
        </p:nvSpPr>
        <p:spPr bwMode="auto">
          <a:xfrm>
            <a:off x="3995738" y="4419600"/>
            <a:ext cx="1338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Disease</a:t>
            </a:r>
            <a:endParaRPr lang="en-US" altLang="en-US" dirty="0"/>
          </a:p>
        </p:txBody>
      </p:sp>
      <p:sp>
        <p:nvSpPr>
          <p:cNvPr id="35850" name="WordArt 34"/>
          <p:cNvSpPr>
            <a:spLocks noChangeArrowheads="1" noChangeShapeType="1" noTextEdit="1"/>
          </p:cNvSpPr>
          <p:nvPr/>
        </p:nvSpPr>
        <p:spPr bwMode="auto">
          <a:xfrm rot="-4196236">
            <a:off x="-1181100" y="3398838"/>
            <a:ext cx="4876800" cy="571500"/>
          </a:xfrm>
          <a:prstGeom prst="rect">
            <a:avLst/>
          </a:prstGeom>
        </p:spPr>
        <p:txBody>
          <a:bodyPr wrap="none" fromWordArt="1">
            <a:prstTxWarp prst="textPlain">
              <a:avLst>
                <a:gd name="adj" fmla="val 50000"/>
              </a:avLst>
            </a:prstTxWarp>
          </a:bodyPr>
          <a:lstStyle/>
          <a:p>
            <a:pPr algn="ctr"/>
            <a:endParaRPr lang="en-NZ" sz="3600" b="1" kern="10" dirty="0">
              <a:ln w="25400">
                <a:solidFill>
                  <a:srgbClr val="000000"/>
                </a:solidFill>
                <a:round/>
                <a:headEnd/>
                <a:tailEnd/>
              </a:ln>
              <a:solidFill>
                <a:srgbClr val="990000"/>
              </a:solidFill>
              <a:latin typeface="Arial Black"/>
            </a:endParaRPr>
          </a:p>
        </p:txBody>
      </p:sp>
      <p:sp>
        <p:nvSpPr>
          <p:cNvPr id="35851" name="Text Box 37"/>
          <p:cNvSpPr txBox="1">
            <a:spLocks noChangeArrowheads="1"/>
          </p:cNvSpPr>
          <p:nvPr/>
        </p:nvSpPr>
        <p:spPr bwMode="auto">
          <a:xfrm>
            <a:off x="3886200" y="6053138"/>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Difficulties</a:t>
            </a:r>
          </a:p>
        </p:txBody>
      </p:sp>
    </p:spTree>
    <p:extLst>
      <p:ext uri="{BB962C8B-B14F-4D97-AF65-F5344CB8AC3E}">
        <p14:creationId xmlns:p14="http://schemas.microsoft.com/office/powerpoint/2010/main" val="19633513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59807"/>
                                        </p:tgtEl>
                                        <p:attrNameLst>
                                          <p:attrName>style.visibility</p:attrName>
                                        </p:attrNameLst>
                                      </p:cBhvr>
                                      <p:to>
                                        <p:strVal val="visible"/>
                                      </p:to>
                                    </p:set>
                                    <p:anim calcmode="lin" valueType="num">
                                      <p:cBhvr additive="base">
                                        <p:cTn id="7" dur="1000" fill="hold"/>
                                        <p:tgtEl>
                                          <p:spTgt spid="459807"/>
                                        </p:tgtEl>
                                        <p:attrNameLst>
                                          <p:attrName>ppt_x</p:attrName>
                                        </p:attrNameLst>
                                      </p:cBhvr>
                                      <p:tavLst>
                                        <p:tav tm="0">
                                          <p:val>
                                            <p:strVal val="#ppt_x"/>
                                          </p:val>
                                        </p:tav>
                                        <p:tav tm="100000">
                                          <p:val>
                                            <p:strVal val="#ppt_x"/>
                                          </p:val>
                                        </p:tav>
                                      </p:tavLst>
                                    </p:anim>
                                    <p:anim calcmode="lin" valueType="num">
                                      <p:cBhvr additive="base">
                                        <p:cTn id="8" dur="1000" fill="hold"/>
                                        <p:tgtEl>
                                          <p:spTgt spid="45980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59809"/>
                                        </p:tgtEl>
                                        <p:attrNameLst>
                                          <p:attrName>style.visibility</p:attrName>
                                        </p:attrNameLst>
                                      </p:cBhvr>
                                      <p:to>
                                        <p:strVal val="visible"/>
                                      </p:to>
                                    </p:set>
                                    <p:anim calcmode="lin" valueType="num">
                                      <p:cBhvr additive="base">
                                        <p:cTn id="11" dur="1000" fill="hold"/>
                                        <p:tgtEl>
                                          <p:spTgt spid="459809"/>
                                        </p:tgtEl>
                                        <p:attrNameLst>
                                          <p:attrName>ppt_x</p:attrName>
                                        </p:attrNameLst>
                                      </p:cBhvr>
                                      <p:tavLst>
                                        <p:tav tm="0">
                                          <p:val>
                                            <p:strVal val="#ppt_x"/>
                                          </p:val>
                                        </p:tav>
                                        <p:tav tm="100000">
                                          <p:val>
                                            <p:strVal val="#ppt_x"/>
                                          </p:val>
                                        </p:tav>
                                      </p:tavLst>
                                    </p:anim>
                                    <p:anim calcmode="lin" valueType="num">
                                      <p:cBhvr additive="base">
                                        <p:cTn id="12" dur="1000" fill="hold"/>
                                        <p:tgtEl>
                                          <p:spTgt spid="4598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807" grpId="0" animBg="1"/>
      <p:bldP spid="4598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3429000" y="1905000"/>
            <a:ext cx="2514600" cy="4419600"/>
            <a:chOff x="2448" y="1104"/>
            <a:chExt cx="1374" cy="2064"/>
          </a:xfrm>
        </p:grpSpPr>
        <p:sp>
          <p:nvSpPr>
            <p:cNvPr id="36879" name="AutoShape 3"/>
            <p:cNvSpPr>
              <a:spLocks noChangeAspect="1" noChangeArrowheads="1" noTextEdit="1"/>
            </p:cNvSpPr>
            <p:nvPr/>
          </p:nvSpPr>
          <p:spPr bwMode="auto">
            <a:xfrm>
              <a:off x="2448" y="1104"/>
              <a:ext cx="137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p>
          </p:txBody>
        </p:sp>
        <p:sp>
          <p:nvSpPr>
            <p:cNvPr id="36880" name="Freeform 4"/>
            <p:cNvSpPr>
              <a:spLocks/>
            </p:cNvSpPr>
            <p:nvPr/>
          </p:nvSpPr>
          <p:spPr bwMode="auto">
            <a:xfrm>
              <a:off x="2858" y="1104"/>
              <a:ext cx="513" cy="447"/>
            </a:xfrm>
            <a:custGeom>
              <a:avLst/>
              <a:gdLst>
                <a:gd name="T0" fmla="*/ 2 w 618"/>
                <a:gd name="T1" fmla="*/ 14 h 496"/>
                <a:gd name="T2" fmla="*/ 2 w 618"/>
                <a:gd name="T3" fmla="*/ 14 h 496"/>
                <a:gd name="T4" fmla="*/ 2 w 618"/>
                <a:gd name="T5" fmla="*/ 14 h 496"/>
                <a:gd name="T6" fmla="*/ 2 w 618"/>
                <a:gd name="T7" fmla="*/ 14 h 496"/>
                <a:gd name="T8" fmla="*/ 2 w 618"/>
                <a:gd name="T9" fmla="*/ 13 h 496"/>
                <a:gd name="T10" fmla="*/ 2 w 618"/>
                <a:gd name="T11" fmla="*/ 13 h 496"/>
                <a:gd name="T12" fmla="*/ 2 w 618"/>
                <a:gd name="T13" fmla="*/ 12 h 496"/>
                <a:gd name="T14" fmla="*/ 2 w 618"/>
                <a:gd name="T15" fmla="*/ 11 h 496"/>
                <a:gd name="T16" fmla="*/ 2 w 618"/>
                <a:gd name="T17" fmla="*/ 9 h 496"/>
                <a:gd name="T18" fmla="*/ 2 w 618"/>
                <a:gd name="T19" fmla="*/ 6 h 496"/>
                <a:gd name="T20" fmla="*/ 2 w 618"/>
                <a:gd name="T21" fmla="*/ 5 h 496"/>
                <a:gd name="T22" fmla="*/ 2 w 618"/>
                <a:gd name="T23" fmla="*/ 5 h 496"/>
                <a:gd name="T24" fmla="*/ 2 w 618"/>
                <a:gd name="T25" fmla="*/ 5 h 496"/>
                <a:gd name="T26" fmla="*/ 2 w 618"/>
                <a:gd name="T27" fmla="*/ 5 h 496"/>
                <a:gd name="T28" fmla="*/ 2 w 618"/>
                <a:gd name="T29" fmla="*/ 5 h 496"/>
                <a:gd name="T30" fmla="*/ 2 w 618"/>
                <a:gd name="T31" fmla="*/ 5 h 496"/>
                <a:gd name="T32" fmla="*/ 2 w 618"/>
                <a:gd name="T33" fmla="*/ 5 h 496"/>
                <a:gd name="T34" fmla="*/ 2 w 618"/>
                <a:gd name="T35" fmla="*/ 5 h 496"/>
                <a:gd name="T36" fmla="*/ 2 w 618"/>
                <a:gd name="T37" fmla="*/ 2 h 496"/>
                <a:gd name="T38" fmla="*/ 2 w 618"/>
                <a:gd name="T39" fmla="*/ 0 h 496"/>
                <a:gd name="T40" fmla="*/ 2 w 618"/>
                <a:gd name="T41" fmla="*/ 0 h 496"/>
                <a:gd name="T42" fmla="*/ 2 w 618"/>
                <a:gd name="T43" fmla="*/ 1 h 496"/>
                <a:gd name="T44" fmla="*/ 2 w 618"/>
                <a:gd name="T45" fmla="*/ 3 h 496"/>
                <a:gd name="T46" fmla="*/ 2 w 618"/>
                <a:gd name="T47" fmla="*/ 5 h 496"/>
                <a:gd name="T48" fmla="*/ 2 w 618"/>
                <a:gd name="T49" fmla="*/ 5 h 496"/>
                <a:gd name="T50" fmla="*/ 2 w 618"/>
                <a:gd name="T51" fmla="*/ 5 h 496"/>
                <a:gd name="T52" fmla="*/ 2 w 618"/>
                <a:gd name="T53" fmla="*/ 5 h 496"/>
                <a:gd name="T54" fmla="*/ 2 w 618"/>
                <a:gd name="T55" fmla="*/ 5 h 496"/>
                <a:gd name="T56" fmla="*/ 2 w 618"/>
                <a:gd name="T57" fmla="*/ 5 h 496"/>
                <a:gd name="T58" fmla="*/ 2 w 618"/>
                <a:gd name="T59" fmla="*/ 5 h 496"/>
                <a:gd name="T60" fmla="*/ 2 w 618"/>
                <a:gd name="T61" fmla="*/ 5 h 496"/>
                <a:gd name="T62" fmla="*/ 2 w 618"/>
                <a:gd name="T63" fmla="*/ 6 h 496"/>
                <a:gd name="T64" fmla="*/ 2 w 618"/>
                <a:gd name="T65" fmla="*/ 8 h 496"/>
                <a:gd name="T66" fmla="*/ 2 w 618"/>
                <a:gd name="T67" fmla="*/ 10 h 496"/>
                <a:gd name="T68" fmla="*/ 2 w 618"/>
                <a:gd name="T69" fmla="*/ 11 h 496"/>
                <a:gd name="T70" fmla="*/ 2 w 618"/>
                <a:gd name="T71" fmla="*/ 12 h 496"/>
                <a:gd name="T72" fmla="*/ 2 w 618"/>
                <a:gd name="T73" fmla="*/ 13 h 496"/>
                <a:gd name="T74" fmla="*/ 2 w 618"/>
                <a:gd name="T75" fmla="*/ 14 h 496"/>
                <a:gd name="T76" fmla="*/ 2 w 618"/>
                <a:gd name="T77" fmla="*/ 14 h 496"/>
                <a:gd name="T78" fmla="*/ 2 w 618"/>
                <a:gd name="T79" fmla="*/ 14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496"/>
                <a:gd name="T122" fmla="*/ 618 w 618"/>
                <a:gd name="T123" fmla="*/ 496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496">
                  <a:moveTo>
                    <a:pt x="302" y="496"/>
                  </a:moveTo>
                  <a:lnTo>
                    <a:pt x="336" y="496"/>
                  </a:lnTo>
                  <a:lnTo>
                    <a:pt x="368" y="495"/>
                  </a:lnTo>
                  <a:lnTo>
                    <a:pt x="399" y="493"/>
                  </a:lnTo>
                  <a:lnTo>
                    <a:pt x="429" y="490"/>
                  </a:lnTo>
                  <a:lnTo>
                    <a:pt x="457" y="485"/>
                  </a:lnTo>
                  <a:lnTo>
                    <a:pt x="483" y="479"/>
                  </a:lnTo>
                  <a:lnTo>
                    <a:pt x="506" y="471"/>
                  </a:lnTo>
                  <a:lnTo>
                    <a:pt x="529" y="463"/>
                  </a:lnTo>
                  <a:lnTo>
                    <a:pt x="549" y="453"/>
                  </a:lnTo>
                  <a:lnTo>
                    <a:pt x="566" y="440"/>
                  </a:lnTo>
                  <a:lnTo>
                    <a:pt x="581" y="426"/>
                  </a:lnTo>
                  <a:lnTo>
                    <a:pt x="595" y="411"/>
                  </a:lnTo>
                  <a:lnTo>
                    <a:pt x="604" y="393"/>
                  </a:lnTo>
                  <a:lnTo>
                    <a:pt x="612" y="373"/>
                  </a:lnTo>
                  <a:lnTo>
                    <a:pt x="617" y="351"/>
                  </a:lnTo>
                  <a:lnTo>
                    <a:pt x="618" y="327"/>
                  </a:lnTo>
                  <a:lnTo>
                    <a:pt x="617" y="291"/>
                  </a:lnTo>
                  <a:lnTo>
                    <a:pt x="612" y="255"/>
                  </a:lnTo>
                  <a:lnTo>
                    <a:pt x="603" y="217"/>
                  </a:lnTo>
                  <a:lnTo>
                    <a:pt x="590" y="179"/>
                  </a:lnTo>
                  <a:lnTo>
                    <a:pt x="573" y="143"/>
                  </a:lnTo>
                  <a:lnTo>
                    <a:pt x="551" y="108"/>
                  </a:lnTo>
                  <a:lnTo>
                    <a:pt x="524" y="77"/>
                  </a:lnTo>
                  <a:lnTo>
                    <a:pt x="490" y="51"/>
                  </a:lnTo>
                  <a:lnTo>
                    <a:pt x="482" y="45"/>
                  </a:lnTo>
                  <a:lnTo>
                    <a:pt x="473" y="39"/>
                  </a:lnTo>
                  <a:lnTo>
                    <a:pt x="464" y="35"/>
                  </a:lnTo>
                  <a:lnTo>
                    <a:pt x="453" y="30"/>
                  </a:lnTo>
                  <a:lnTo>
                    <a:pt x="443" y="25"/>
                  </a:lnTo>
                  <a:lnTo>
                    <a:pt x="433" y="21"/>
                  </a:lnTo>
                  <a:lnTo>
                    <a:pt x="422" y="17"/>
                  </a:lnTo>
                  <a:lnTo>
                    <a:pt x="411" y="14"/>
                  </a:lnTo>
                  <a:lnTo>
                    <a:pt x="399" y="10"/>
                  </a:lnTo>
                  <a:lnTo>
                    <a:pt x="386" y="8"/>
                  </a:lnTo>
                  <a:lnTo>
                    <a:pt x="374" y="6"/>
                  </a:lnTo>
                  <a:lnTo>
                    <a:pt x="361" y="3"/>
                  </a:lnTo>
                  <a:lnTo>
                    <a:pt x="347" y="2"/>
                  </a:lnTo>
                  <a:lnTo>
                    <a:pt x="333" y="1"/>
                  </a:lnTo>
                  <a:lnTo>
                    <a:pt x="320" y="0"/>
                  </a:lnTo>
                  <a:lnTo>
                    <a:pt x="305" y="0"/>
                  </a:lnTo>
                  <a:lnTo>
                    <a:pt x="290" y="0"/>
                  </a:lnTo>
                  <a:lnTo>
                    <a:pt x="275" y="0"/>
                  </a:lnTo>
                  <a:lnTo>
                    <a:pt x="260" y="1"/>
                  </a:lnTo>
                  <a:lnTo>
                    <a:pt x="247" y="2"/>
                  </a:lnTo>
                  <a:lnTo>
                    <a:pt x="233" y="3"/>
                  </a:lnTo>
                  <a:lnTo>
                    <a:pt x="220" y="5"/>
                  </a:lnTo>
                  <a:lnTo>
                    <a:pt x="208" y="7"/>
                  </a:lnTo>
                  <a:lnTo>
                    <a:pt x="196" y="8"/>
                  </a:lnTo>
                  <a:lnTo>
                    <a:pt x="185" y="10"/>
                  </a:lnTo>
                  <a:lnTo>
                    <a:pt x="173" y="13"/>
                  </a:lnTo>
                  <a:lnTo>
                    <a:pt x="163" y="16"/>
                  </a:lnTo>
                  <a:lnTo>
                    <a:pt x="152" y="18"/>
                  </a:lnTo>
                  <a:lnTo>
                    <a:pt x="143" y="22"/>
                  </a:lnTo>
                  <a:lnTo>
                    <a:pt x="134" y="25"/>
                  </a:lnTo>
                  <a:lnTo>
                    <a:pt x="125" y="29"/>
                  </a:lnTo>
                  <a:lnTo>
                    <a:pt x="117" y="32"/>
                  </a:lnTo>
                  <a:lnTo>
                    <a:pt x="85" y="51"/>
                  </a:lnTo>
                  <a:lnTo>
                    <a:pt x="59" y="71"/>
                  </a:lnTo>
                  <a:lnTo>
                    <a:pt x="38" y="97"/>
                  </a:lnTo>
                  <a:lnTo>
                    <a:pt x="23" y="123"/>
                  </a:lnTo>
                  <a:lnTo>
                    <a:pt x="13" y="153"/>
                  </a:lnTo>
                  <a:lnTo>
                    <a:pt x="5" y="183"/>
                  </a:lnTo>
                  <a:lnTo>
                    <a:pt x="2" y="217"/>
                  </a:lnTo>
                  <a:lnTo>
                    <a:pt x="0" y="250"/>
                  </a:lnTo>
                  <a:lnTo>
                    <a:pt x="2" y="275"/>
                  </a:lnTo>
                  <a:lnTo>
                    <a:pt x="6" y="299"/>
                  </a:lnTo>
                  <a:lnTo>
                    <a:pt x="13" y="324"/>
                  </a:lnTo>
                  <a:lnTo>
                    <a:pt x="22" y="346"/>
                  </a:lnTo>
                  <a:lnTo>
                    <a:pt x="34" y="367"/>
                  </a:lnTo>
                  <a:lnTo>
                    <a:pt x="48" y="388"/>
                  </a:lnTo>
                  <a:lnTo>
                    <a:pt x="65" y="407"/>
                  </a:lnTo>
                  <a:lnTo>
                    <a:pt x="83" y="424"/>
                  </a:lnTo>
                  <a:lnTo>
                    <a:pt x="104" y="440"/>
                  </a:lnTo>
                  <a:lnTo>
                    <a:pt x="127" y="454"/>
                  </a:lnTo>
                  <a:lnTo>
                    <a:pt x="151" y="467"/>
                  </a:lnTo>
                  <a:lnTo>
                    <a:pt x="178" y="477"/>
                  </a:lnTo>
                  <a:lnTo>
                    <a:pt x="207" y="485"/>
                  </a:lnTo>
                  <a:lnTo>
                    <a:pt x="237" y="492"/>
                  </a:lnTo>
                  <a:lnTo>
                    <a:pt x="269" y="495"/>
                  </a:lnTo>
                  <a:lnTo>
                    <a:pt x="302"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81" name="Freeform 5"/>
            <p:cNvSpPr>
              <a:spLocks/>
            </p:cNvSpPr>
            <p:nvPr/>
          </p:nvSpPr>
          <p:spPr bwMode="auto">
            <a:xfrm>
              <a:off x="3243" y="1470"/>
              <a:ext cx="194" cy="250"/>
            </a:xfrm>
            <a:custGeom>
              <a:avLst/>
              <a:gdLst>
                <a:gd name="T0" fmla="*/ 2 w 234"/>
                <a:gd name="T1" fmla="*/ 5 h 277"/>
                <a:gd name="T2" fmla="*/ 2 w 234"/>
                <a:gd name="T3" fmla="*/ 5 h 277"/>
                <a:gd name="T4" fmla="*/ 2 w 234"/>
                <a:gd name="T5" fmla="*/ 5 h 277"/>
                <a:gd name="T6" fmla="*/ 2 w 234"/>
                <a:gd name="T7" fmla="*/ 5 h 277"/>
                <a:gd name="T8" fmla="*/ 2 w 234"/>
                <a:gd name="T9" fmla="*/ 5 h 277"/>
                <a:gd name="T10" fmla="*/ 2 w 234"/>
                <a:gd name="T11" fmla="*/ 5 h 277"/>
                <a:gd name="T12" fmla="*/ 2 w 234"/>
                <a:gd name="T13" fmla="*/ 4 h 277"/>
                <a:gd name="T14" fmla="*/ 2 w 234"/>
                <a:gd name="T15" fmla="*/ 1 h 277"/>
                <a:gd name="T16" fmla="*/ 2 w 234"/>
                <a:gd name="T17" fmla="*/ 0 h 277"/>
                <a:gd name="T18" fmla="*/ 2 w 234"/>
                <a:gd name="T19" fmla="*/ 5 h 277"/>
                <a:gd name="T20" fmla="*/ 2 w 234"/>
                <a:gd name="T21" fmla="*/ 5 h 277"/>
                <a:gd name="T22" fmla="*/ 2 w 234"/>
                <a:gd name="T23" fmla="*/ 5 h 277"/>
                <a:gd name="T24" fmla="*/ 2 w 234"/>
                <a:gd name="T25" fmla="*/ 5 h 277"/>
                <a:gd name="T26" fmla="*/ 2 w 234"/>
                <a:gd name="T27" fmla="*/ 5 h 277"/>
                <a:gd name="T28" fmla="*/ 2 w 234"/>
                <a:gd name="T29" fmla="*/ 5 h 277"/>
                <a:gd name="T30" fmla="*/ 2 w 234"/>
                <a:gd name="T31" fmla="*/ 5 h 277"/>
                <a:gd name="T32" fmla="*/ 0 w 234"/>
                <a:gd name="T33" fmla="*/ 6 h 277"/>
                <a:gd name="T34" fmla="*/ 1 w 234"/>
                <a:gd name="T35" fmla="*/ 7 h 277"/>
                <a:gd name="T36" fmla="*/ 2 w 234"/>
                <a:gd name="T37" fmla="*/ 7 h 277"/>
                <a:gd name="T38" fmla="*/ 2 w 234"/>
                <a:gd name="T39" fmla="*/ 8 h 277"/>
                <a:gd name="T40" fmla="*/ 2 w 234"/>
                <a:gd name="T41" fmla="*/ 8 h 277"/>
                <a:gd name="T42" fmla="*/ 2 w 234"/>
                <a:gd name="T43" fmla="*/ 9 h 277"/>
                <a:gd name="T44" fmla="*/ 2 w 234"/>
                <a:gd name="T45" fmla="*/ 9 h 277"/>
                <a:gd name="T46" fmla="*/ 2 w 234"/>
                <a:gd name="T47" fmla="*/ 9 h 277"/>
                <a:gd name="T48" fmla="*/ 2 w 234"/>
                <a:gd name="T49" fmla="*/ 9 h 277"/>
                <a:gd name="T50" fmla="*/ 2 w 234"/>
                <a:gd name="T51" fmla="*/ 9 h 277"/>
                <a:gd name="T52" fmla="*/ 2 w 234"/>
                <a:gd name="T53" fmla="*/ 9 h 277"/>
                <a:gd name="T54" fmla="*/ 2 w 234"/>
                <a:gd name="T55" fmla="*/ 9 h 277"/>
                <a:gd name="T56" fmla="*/ 2 w 234"/>
                <a:gd name="T57" fmla="*/ 8 h 277"/>
                <a:gd name="T58" fmla="*/ 2 w 234"/>
                <a:gd name="T59" fmla="*/ 8 h 277"/>
                <a:gd name="T60" fmla="*/ 2 w 234"/>
                <a:gd name="T61" fmla="*/ 8 h 277"/>
                <a:gd name="T62" fmla="*/ 2 w 234"/>
                <a:gd name="T63" fmla="*/ 7 h 277"/>
                <a:gd name="T64" fmla="*/ 2 w 234"/>
                <a:gd name="T65" fmla="*/ 6 h 277"/>
                <a:gd name="T66" fmla="*/ 2 w 234"/>
                <a:gd name="T67" fmla="*/ 6 h 277"/>
                <a:gd name="T68" fmla="*/ 2 w 234"/>
                <a:gd name="T69" fmla="*/ 6 h 277"/>
                <a:gd name="T70" fmla="*/ 2 w 234"/>
                <a:gd name="T71" fmla="*/ 6 h 277"/>
                <a:gd name="T72" fmla="*/ 2 w 234"/>
                <a:gd name="T73" fmla="*/ 6 h 277"/>
                <a:gd name="T74" fmla="*/ 2 w 234"/>
                <a:gd name="T75" fmla="*/ 6 h 277"/>
                <a:gd name="T76" fmla="*/ 2 w 234"/>
                <a:gd name="T77" fmla="*/ 6 h 277"/>
                <a:gd name="T78" fmla="*/ 2 w 234"/>
                <a:gd name="T79" fmla="*/ 6 h 277"/>
                <a:gd name="T80" fmla="*/ 2 w 234"/>
                <a:gd name="T81" fmla="*/ 6 h 277"/>
                <a:gd name="T82" fmla="*/ 2 w 234"/>
                <a:gd name="T83" fmla="*/ 5 h 277"/>
                <a:gd name="T84" fmla="*/ 2 w 234"/>
                <a:gd name="T85" fmla="*/ 5 h 277"/>
                <a:gd name="T86" fmla="*/ 2 w 234"/>
                <a:gd name="T87" fmla="*/ 5 h 277"/>
                <a:gd name="T88" fmla="*/ 2 w 234"/>
                <a:gd name="T89" fmla="*/ 5 h 277"/>
                <a:gd name="T90" fmla="*/ 2 w 234"/>
                <a:gd name="T91" fmla="*/ 5 h 277"/>
                <a:gd name="T92" fmla="*/ 2 w 234"/>
                <a:gd name="T93" fmla="*/ 5 h 277"/>
                <a:gd name="T94" fmla="*/ 2 w 234"/>
                <a:gd name="T95" fmla="*/ 5 h 277"/>
                <a:gd name="T96" fmla="*/ 2 w 234"/>
                <a:gd name="T97" fmla="*/ 5 h 277"/>
                <a:gd name="T98" fmla="*/ 2 w 234"/>
                <a:gd name="T99" fmla="*/ 5 h 277"/>
                <a:gd name="T100" fmla="*/ 2 w 234"/>
                <a:gd name="T101" fmla="*/ 5 h 277"/>
                <a:gd name="T102" fmla="*/ 2 w 234"/>
                <a:gd name="T103" fmla="*/ 5 h 277"/>
                <a:gd name="T104" fmla="*/ 2 w 234"/>
                <a:gd name="T105" fmla="*/ 5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277"/>
                <a:gd name="T161" fmla="*/ 234 w 234"/>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277">
                  <a:moveTo>
                    <a:pt x="234" y="65"/>
                  </a:moveTo>
                  <a:lnTo>
                    <a:pt x="231" y="51"/>
                  </a:lnTo>
                  <a:lnTo>
                    <a:pt x="227" y="39"/>
                  </a:lnTo>
                  <a:lnTo>
                    <a:pt x="220" y="27"/>
                  </a:lnTo>
                  <a:lnTo>
                    <a:pt x="211" y="18"/>
                  </a:lnTo>
                  <a:lnTo>
                    <a:pt x="200" y="10"/>
                  </a:lnTo>
                  <a:lnTo>
                    <a:pt x="190" y="4"/>
                  </a:lnTo>
                  <a:lnTo>
                    <a:pt x="178" y="1"/>
                  </a:lnTo>
                  <a:lnTo>
                    <a:pt x="168" y="0"/>
                  </a:lnTo>
                  <a:lnTo>
                    <a:pt x="152" y="8"/>
                  </a:lnTo>
                  <a:lnTo>
                    <a:pt x="129" y="27"/>
                  </a:lnTo>
                  <a:lnTo>
                    <a:pt x="101" y="56"/>
                  </a:lnTo>
                  <a:lnTo>
                    <a:pt x="72" y="88"/>
                  </a:lnTo>
                  <a:lnTo>
                    <a:pt x="45" y="123"/>
                  </a:lnTo>
                  <a:lnTo>
                    <a:pt x="22" y="154"/>
                  </a:lnTo>
                  <a:lnTo>
                    <a:pt x="5" y="179"/>
                  </a:lnTo>
                  <a:lnTo>
                    <a:pt x="0" y="194"/>
                  </a:lnTo>
                  <a:lnTo>
                    <a:pt x="1" y="212"/>
                  </a:lnTo>
                  <a:lnTo>
                    <a:pt x="5" y="227"/>
                  </a:lnTo>
                  <a:lnTo>
                    <a:pt x="12" y="240"/>
                  </a:lnTo>
                  <a:lnTo>
                    <a:pt x="20" y="253"/>
                  </a:lnTo>
                  <a:lnTo>
                    <a:pt x="31" y="263"/>
                  </a:lnTo>
                  <a:lnTo>
                    <a:pt x="43" y="270"/>
                  </a:lnTo>
                  <a:lnTo>
                    <a:pt x="57" y="276"/>
                  </a:lnTo>
                  <a:lnTo>
                    <a:pt x="71" y="277"/>
                  </a:lnTo>
                  <a:lnTo>
                    <a:pt x="84" y="276"/>
                  </a:lnTo>
                  <a:lnTo>
                    <a:pt x="95" y="271"/>
                  </a:lnTo>
                  <a:lnTo>
                    <a:pt x="107" y="266"/>
                  </a:lnTo>
                  <a:lnTo>
                    <a:pt x="117" y="258"/>
                  </a:lnTo>
                  <a:lnTo>
                    <a:pt x="125" y="247"/>
                  </a:lnTo>
                  <a:lnTo>
                    <a:pt x="132" y="236"/>
                  </a:lnTo>
                  <a:lnTo>
                    <a:pt x="138" y="223"/>
                  </a:lnTo>
                  <a:lnTo>
                    <a:pt x="141" y="209"/>
                  </a:lnTo>
                  <a:lnTo>
                    <a:pt x="144" y="210"/>
                  </a:lnTo>
                  <a:lnTo>
                    <a:pt x="147" y="210"/>
                  </a:lnTo>
                  <a:lnTo>
                    <a:pt x="151" y="210"/>
                  </a:lnTo>
                  <a:lnTo>
                    <a:pt x="154" y="210"/>
                  </a:lnTo>
                  <a:lnTo>
                    <a:pt x="167" y="209"/>
                  </a:lnTo>
                  <a:lnTo>
                    <a:pt x="178" y="206"/>
                  </a:lnTo>
                  <a:lnTo>
                    <a:pt x="189" y="200"/>
                  </a:lnTo>
                  <a:lnTo>
                    <a:pt x="198" y="192"/>
                  </a:lnTo>
                  <a:lnTo>
                    <a:pt x="206" y="183"/>
                  </a:lnTo>
                  <a:lnTo>
                    <a:pt x="212" y="172"/>
                  </a:lnTo>
                  <a:lnTo>
                    <a:pt x="215" y="161"/>
                  </a:lnTo>
                  <a:lnTo>
                    <a:pt x="216" y="148"/>
                  </a:lnTo>
                  <a:lnTo>
                    <a:pt x="215" y="140"/>
                  </a:lnTo>
                  <a:lnTo>
                    <a:pt x="214" y="132"/>
                  </a:lnTo>
                  <a:lnTo>
                    <a:pt x="212" y="124"/>
                  </a:lnTo>
                  <a:lnTo>
                    <a:pt x="208" y="117"/>
                  </a:lnTo>
                  <a:lnTo>
                    <a:pt x="219" y="107"/>
                  </a:lnTo>
                  <a:lnTo>
                    <a:pt x="227" y="94"/>
                  </a:lnTo>
                  <a:lnTo>
                    <a:pt x="231" y="80"/>
                  </a:lnTo>
                  <a:lnTo>
                    <a:pt x="23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82" name="Freeform 6"/>
            <p:cNvSpPr>
              <a:spLocks/>
            </p:cNvSpPr>
            <p:nvPr/>
          </p:nvSpPr>
          <p:spPr bwMode="auto">
            <a:xfrm>
              <a:off x="2977" y="1627"/>
              <a:ext cx="302" cy="292"/>
            </a:xfrm>
            <a:custGeom>
              <a:avLst/>
              <a:gdLst>
                <a:gd name="T0" fmla="*/ 2 w 363"/>
                <a:gd name="T1" fmla="*/ 12 h 322"/>
                <a:gd name="T2" fmla="*/ 2 w 363"/>
                <a:gd name="T3" fmla="*/ 0 h 322"/>
                <a:gd name="T4" fmla="*/ 0 w 363"/>
                <a:gd name="T5" fmla="*/ 5 h 322"/>
                <a:gd name="T6" fmla="*/ 0 w 363"/>
                <a:gd name="T7" fmla="*/ 12 h 322"/>
                <a:gd name="T8" fmla="*/ 2 w 363"/>
                <a:gd name="T9" fmla="*/ 12 h 322"/>
                <a:gd name="T10" fmla="*/ 0 60000 65536"/>
                <a:gd name="T11" fmla="*/ 0 60000 65536"/>
                <a:gd name="T12" fmla="*/ 0 60000 65536"/>
                <a:gd name="T13" fmla="*/ 0 60000 65536"/>
                <a:gd name="T14" fmla="*/ 0 60000 65536"/>
                <a:gd name="T15" fmla="*/ 0 w 363"/>
                <a:gd name="T16" fmla="*/ 0 h 322"/>
                <a:gd name="T17" fmla="*/ 363 w 363"/>
                <a:gd name="T18" fmla="*/ 322 h 322"/>
              </a:gdLst>
              <a:ahLst/>
              <a:cxnLst>
                <a:cxn ang="T10">
                  <a:pos x="T0" y="T1"/>
                </a:cxn>
                <a:cxn ang="T11">
                  <a:pos x="T2" y="T3"/>
                </a:cxn>
                <a:cxn ang="T12">
                  <a:pos x="T4" y="T5"/>
                </a:cxn>
                <a:cxn ang="T13">
                  <a:pos x="T6" y="T7"/>
                </a:cxn>
                <a:cxn ang="T14">
                  <a:pos x="T8" y="T9"/>
                </a:cxn>
              </a:cxnLst>
              <a:rect l="T15" t="T16" r="T17" b="T18"/>
              <a:pathLst>
                <a:path w="363" h="322">
                  <a:moveTo>
                    <a:pt x="363" y="322"/>
                  </a:moveTo>
                  <a:lnTo>
                    <a:pt x="363" y="0"/>
                  </a:lnTo>
                  <a:lnTo>
                    <a:pt x="0" y="74"/>
                  </a:lnTo>
                  <a:lnTo>
                    <a:pt x="0" y="322"/>
                  </a:lnTo>
                  <a:lnTo>
                    <a:pt x="36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83" name="Freeform 7"/>
            <p:cNvSpPr>
              <a:spLocks/>
            </p:cNvSpPr>
            <p:nvPr/>
          </p:nvSpPr>
          <p:spPr bwMode="auto">
            <a:xfrm>
              <a:off x="3014" y="1706"/>
              <a:ext cx="221" cy="348"/>
            </a:xfrm>
            <a:custGeom>
              <a:avLst/>
              <a:gdLst>
                <a:gd name="T0" fmla="*/ 3 w 265"/>
                <a:gd name="T1" fmla="*/ 0 h 386"/>
                <a:gd name="T2" fmla="*/ 0 w 265"/>
                <a:gd name="T3" fmla="*/ 1 h 386"/>
                <a:gd name="T4" fmla="*/ 1 w 265"/>
                <a:gd name="T5" fmla="*/ 12 h 386"/>
                <a:gd name="T6" fmla="*/ 3 w 265"/>
                <a:gd name="T7" fmla="*/ 12 h 386"/>
                <a:gd name="T8" fmla="*/ 3 w 265"/>
                <a:gd name="T9" fmla="*/ 12 h 386"/>
                <a:gd name="T10" fmla="*/ 3 w 265"/>
                <a:gd name="T11" fmla="*/ 0 h 386"/>
                <a:gd name="T12" fmla="*/ 0 60000 65536"/>
                <a:gd name="T13" fmla="*/ 0 60000 65536"/>
                <a:gd name="T14" fmla="*/ 0 60000 65536"/>
                <a:gd name="T15" fmla="*/ 0 60000 65536"/>
                <a:gd name="T16" fmla="*/ 0 60000 65536"/>
                <a:gd name="T17" fmla="*/ 0 60000 65536"/>
                <a:gd name="T18" fmla="*/ 0 w 265"/>
                <a:gd name="T19" fmla="*/ 0 h 386"/>
                <a:gd name="T20" fmla="*/ 265 w 265"/>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65" h="386">
                  <a:moveTo>
                    <a:pt x="265" y="0"/>
                  </a:moveTo>
                  <a:lnTo>
                    <a:pt x="0" y="1"/>
                  </a:lnTo>
                  <a:lnTo>
                    <a:pt x="1" y="378"/>
                  </a:lnTo>
                  <a:lnTo>
                    <a:pt x="96" y="386"/>
                  </a:lnTo>
                  <a:lnTo>
                    <a:pt x="264" y="377"/>
                  </a:lnTo>
                  <a:lnTo>
                    <a:pt x="26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84" name="Freeform 8"/>
            <p:cNvSpPr>
              <a:spLocks/>
            </p:cNvSpPr>
            <p:nvPr/>
          </p:nvSpPr>
          <p:spPr bwMode="auto">
            <a:xfrm>
              <a:off x="2448" y="1791"/>
              <a:ext cx="1177" cy="1377"/>
            </a:xfrm>
            <a:custGeom>
              <a:avLst/>
              <a:gdLst>
                <a:gd name="T0" fmla="*/ 2 w 1419"/>
                <a:gd name="T1" fmla="*/ 27 h 1529"/>
                <a:gd name="T2" fmla="*/ 2 w 1419"/>
                <a:gd name="T3" fmla="*/ 17 h 1529"/>
                <a:gd name="T4" fmla="*/ 2 w 1419"/>
                <a:gd name="T5" fmla="*/ 9 h 1529"/>
                <a:gd name="T6" fmla="*/ 2 w 1419"/>
                <a:gd name="T7" fmla="*/ 10 h 1529"/>
                <a:gd name="T8" fmla="*/ 2 w 1419"/>
                <a:gd name="T9" fmla="*/ 12 h 1529"/>
                <a:gd name="T10" fmla="*/ 2 w 1419"/>
                <a:gd name="T11" fmla="*/ 16 h 1529"/>
                <a:gd name="T12" fmla="*/ 2 w 1419"/>
                <a:gd name="T13" fmla="*/ 18 h 1529"/>
                <a:gd name="T14" fmla="*/ 2 w 1419"/>
                <a:gd name="T15" fmla="*/ 20 h 1529"/>
                <a:gd name="T16" fmla="*/ 2 w 1419"/>
                <a:gd name="T17" fmla="*/ 21 h 1529"/>
                <a:gd name="T18" fmla="*/ 2 w 1419"/>
                <a:gd name="T19" fmla="*/ 20 h 1529"/>
                <a:gd name="T20" fmla="*/ 2 w 1419"/>
                <a:gd name="T21" fmla="*/ 21 h 1529"/>
                <a:gd name="T22" fmla="*/ 2 w 1419"/>
                <a:gd name="T23" fmla="*/ 19 h 1529"/>
                <a:gd name="T24" fmla="*/ 2 w 1419"/>
                <a:gd name="T25" fmla="*/ 16 h 1529"/>
                <a:gd name="T26" fmla="*/ 2 w 1419"/>
                <a:gd name="T27" fmla="*/ 13 h 1529"/>
                <a:gd name="T28" fmla="*/ 2 w 1419"/>
                <a:gd name="T29" fmla="*/ 9 h 1529"/>
                <a:gd name="T30" fmla="*/ 2 w 1419"/>
                <a:gd name="T31" fmla="*/ 7 h 1529"/>
                <a:gd name="T32" fmla="*/ 2 w 1419"/>
                <a:gd name="T33" fmla="*/ 5 h 1529"/>
                <a:gd name="T34" fmla="*/ 2 w 1419"/>
                <a:gd name="T35" fmla="*/ 5 h 1529"/>
                <a:gd name="T36" fmla="*/ 2 w 1419"/>
                <a:gd name="T37" fmla="*/ 5 h 1529"/>
                <a:gd name="T38" fmla="*/ 2 w 1419"/>
                <a:gd name="T39" fmla="*/ 5 h 1529"/>
                <a:gd name="T40" fmla="*/ 2 w 1419"/>
                <a:gd name="T41" fmla="*/ 2 h 1529"/>
                <a:gd name="T42" fmla="*/ 2 w 1419"/>
                <a:gd name="T43" fmla="*/ 0 h 1529"/>
                <a:gd name="T44" fmla="*/ 2 w 1419"/>
                <a:gd name="T45" fmla="*/ 0 h 1529"/>
                <a:gd name="T46" fmla="*/ 2 w 1419"/>
                <a:gd name="T47" fmla="*/ 5 h 1529"/>
                <a:gd name="T48" fmla="*/ 2 w 1419"/>
                <a:gd name="T49" fmla="*/ 5 h 1529"/>
                <a:gd name="T50" fmla="*/ 2 w 1419"/>
                <a:gd name="T51" fmla="*/ 5 h 1529"/>
                <a:gd name="T52" fmla="*/ 2 w 1419"/>
                <a:gd name="T53" fmla="*/ 5 h 1529"/>
                <a:gd name="T54" fmla="*/ 2 w 1419"/>
                <a:gd name="T55" fmla="*/ 5 h 1529"/>
                <a:gd name="T56" fmla="*/ 2 w 1419"/>
                <a:gd name="T57" fmla="*/ 5 h 1529"/>
                <a:gd name="T58" fmla="*/ 2 w 1419"/>
                <a:gd name="T59" fmla="*/ 5 h 1529"/>
                <a:gd name="T60" fmla="*/ 2 w 1419"/>
                <a:gd name="T61" fmla="*/ 5 h 1529"/>
                <a:gd name="T62" fmla="*/ 2 w 1419"/>
                <a:gd name="T63" fmla="*/ 5 h 1529"/>
                <a:gd name="T64" fmla="*/ 2 w 1419"/>
                <a:gd name="T65" fmla="*/ 5 h 1529"/>
                <a:gd name="T66" fmla="*/ 2 w 1419"/>
                <a:gd name="T67" fmla="*/ 5 h 1529"/>
                <a:gd name="T68" fmla="*/ 2 w 1419"/>
                <a:gd name="T69" fmla="*/ 5 h 1529"/>
                <a:gd name="T70" fmla="*/ 2 w 1419"/>
                <a:gd name="T71" fmla="*/ 6 h 1529"/>
                <a:gd name="T72" fmla="*/ 2 w 1419"/>
                <a:gd name="T73" fmla="*/ 7 h 1529"/>
                <a:gd name="T74" fmla="*/ 2 w 1419"/>
                <a:gd name="T75" fmla="*/ 9 h 1529"/>
                <a:gd name="T76" fmla="*/ 2 w 1419"/>
                <a:gd name="T77" fmla="*/ 10 h 1529"/>
                <a:gd name="T78" fmla="*/ 2 w 1419"/>
                <a:gd name="T79" fmla="*/ 11 h 1529"/>
                <a:gd name="T80" fmla="*/ 2 w 1419"/>
                <a:gd name="T81" fmla="*/ 12 h 1529"/>
                <a:gd name="T82" fmla="*/ 2 w 1419"/>
                <a:gd name="T83" fmla="*/ 12 h 1529"/>
                <a:gd name="T84" fmla="*/ 2 w 1419"/>
                <a:gd name="T85" fmla="*/ 12 h 1529"/>
                <a:gd name="T86" fmla="*/ 2 w 1419"/>
                <a:gd name="T87" fmla="*/ 11 h 1529"/>
                <a:gd name="T88" fmla="*/ 2 w 1419"/>
                <a:gd name="T89" fmla="*/ 22 h 1529"/>
                <a:gd name="T90" fmla="*/ 2 w 1419"/>
                <a:gd name="T91" fmla="*/ 33 h 1529"/>
                <a:gd name="T92" fmla="*/ 2 w 1419"/>
                <a:gd name="T93" fmla="*/ 36 h 1529"/>
                <a:gd name="T94" fmla="*/ 2 w 1419"/>
                <a:gd name="T95" fmla="*/ 39 h 1529"/>
                <a:gd name="T96" fmla="*/ 2 w 1419"/>
                <a:gd name="T97" fmla="*/ 41 h 1529"/>
                <a:gd name="T98" fmla="*/ 2 w 1419"/>
                <a:gd name="T99" fmla="*/ 41 h 1529"/>
                <a:gd name="T100" fmla="*/ 2 w 1419"/>
                <a:gd name="T101" fmla="*/ 41 h 1529"/>
                <a:gd name="T102" fmla="*/ 2 w 1419"/>
                <a:gd name="T103" fmla="*/ 43 h 1529"/>
                <a:gd name="T104" fmla="*/ 2 w 1419"/>
                <a:gd name="T105" fmla="*/ 43 h 1529"/>
                <a:gd name="T106" fmla="*/ 2 w 1419"/>
                <a:gd name="T107" fmla="*/ 41 h 1529"/>
                <a:gd name="T108" fmla="*/ 2 w 1419"/>
                <a:gd name="T109" fmla="*/ 33 h 1529"/>
                <a:gd name="T110" fmla="*/ 2 w 1419"/>
                <a:gd name="T111" fmla="*/ 41 h 1529"/>
                <a:gd name="T112" fmla="*/ 2 w 1419"/>
                <a:gd name="T113" fmla="*/ 43 h 1529"/>
                <a:gd name="T114" fmla="*/ 2 w 1419"/>
                <a:gd name="T115" fmla="*/ 41 h 1529"/>
                <a:gd name="T116" fmla="*/ 2 w 1419"/>
                <a:gd name="T117" fmla="*/ 41 h 1529"/>
                <a:gd name="T118" fmla="*/ 2 w 1419"/>
                <a:gd name="T119" fmla="*/ 41 h 1529"/>
                <a:gd name="T120" fmla="*/ 2 w 1419"/>
                <a:gd name="T121" fmla="*/ 40 h 1529"/>
                <a:gd name="T122" fmla="*/ 2 w 1419"/>
                <a:gd name="T123" fmla="*/ 37 h 1529"/>
                <a:gd name="T124" fmla="*/ 2 w 1419"/>
                <a:gd name="T125" fmla="*/ 33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9"/>
                <a:gd name="T190" fmla="*/ 0 h 1529"/>
                <a:gd name="T191" fmla="*/ 1419 w 1419"/>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9" h="1529">
                  <a:moveTo>
                    <a:pt x="1242" y="1180"/>
                  </a:moveTo>
                  <a:lnTo>
                    <a:pt x="1237" y="1143"/>
                  </a:lnTo>
                  <a:lnTo>
                    <a:pt x="1217" y="1068"/>
                  </a:lnTo>
                  <a:lnTo>
                    <a:pt x="1188" y="969"/>
                  </a:lnTo>
                  <a:lnTo>
                    <a:pt x="1156" y="859"/>
                  </a:lnTo>
                  <a:lnTo>
                    <a:pt x="1122" y="749"/>
                  </a:lnTo>
                  <a:lnTo>
                    <a:pt x="1094" y="656"/>
                  </a:lnTo>
                  <a:lnTo>
                    <a:pt x="1073" y="590"/>
                  </a:lnTo>
                  <a:lnTo>
                    <a:pt x="1065" y="565"/>
                  </a:lnTo>
                  <a:lnTo>
                    <a:pt x="1065" y="295"/>
                  </a:lnTo>
                  <a:lnTo>
                    <a:pt x="1068" y="296"/>
                  </a:lnTo>
                  <a:lnTo>
                    <a:pt x="1075" y="300"/>
                  </a:lnTo>
                  <a:lnTo>
                    <a:pt x="1087" y="306"/>
                  </a:lnTo>
                  <a:lnTo>
                    <a:pt x="1101" y="311"/>
                  </a:lnTo>
                  <a:lnTo>
                    <a:pt x="1116" y="319"/>
                  </a:lnTo>
                  <a:lnTo>
                    <a:pt x="1131" y="328"/>
                  </a:lnTo>
                  <a:lnTo>
                    <a:pt x="1143" y="336"/>
                  </a:lnTo>
                  <a:lnTo>
                    <a:pt x="1154" y="343"/>
                  </a:lnTo>
                  <a:lnTo>
                    <a:pt x="1180" y="371"/>
                  </a:lnTo>
                  <a:lnTo>
                    <a:pt x="1201" y="407"/>
                  </a:lnTo>
                  <a:lnTo>
                    <a:pt x="1216" y="444"/>
                  </a:lnTo>
                  <a:lnTo>
                    <a:pt x="1226" y="482"/>
                  </a:lnTo>
                  <a:lnTo>
                    <a:pt x="1233" y="515"/>
                  </a:lnTo>
                  <a:lnTo>
                    <a:pt x="1237" y="544"/>
                  </a:lnTo>
                  <a:lnTo>
                    <a:pt x="1239" y="563"/>
                  </a:lnTo>
                  <a:lnTo>
                    <a:pt x="1239" y="569"/>
                  </a:lnTo>
                  <a:lnTo>
                    <a:pt x="1232" y="594"/>
                  </a:lnTo>
                  <a:lnTo>
                    <a:pt x="1223" y="631"/>
                  </a:lnTo>
                  <a:lnTo>
                    <a:pt x="1213" y="666"/>
                  </a:lnTo>
                  <a:lnTo>
                    <a:pt x="1210" y="681"/>
                  </a:lnTo>
                  <a:lnTo>
                    <a:pt x="1212" y="690"/>
                  </a:lnTo>
                  <a:lnTo>
                    <a:pt x="1215" y="697"/>
                  </a:lnTo>
                  <a:lnTo>
                    <a:pt x="1219" y="704"/>
                  </a:lnTo>
                  <a:lnTo>
                    <a:pt x="1226" y="710"/>
                  </a:lnTo>
                  <a:lnTo>
                    <a:pt x="1233" y="713"/>
                  </a:lnTo>
                  <a:lnTo>
                    <a:pt x="1242" y="716"/>
                  </a:lnTo>
                  <a:lnTo>
                    <a:pt x="1254" y="715"/>
                  </a:lnTo>
                  <a:lnTo>
                    <a:pt x="1266" y="711"/>
                  </a:lnTo>
                  <a:lnTo>
                    <a:pt x="1291" y="688"/>
                  </a:lnTo>
                  <a:lnTo>
                    <a:pt x="1293" y="694"/>
                  </a:lnTo>
                  <a:lnTo>
                    <a:pt x="1296" y="704"/>
                  </a:lnTo>
                  <a:lnTo>
                    <a:pt x="1298" y="715"/>
                  </a:lnTo>
                  <a:lnTo>
                    <a:pt x="1299" y="719"/>
                  </a:lnTo>
                  <a:lnTo>
                    <a:pt x="1419" y="719"/>
                  </a:lnTo>
                  <a:lnTo>
                    <a:pt x="1419" y="715"/>
                  </a:lnTo>
                  <a:lnTo>
                    <a:pt x="1419" y="701"/>
                  </a:lnTo>
                  <a:lnTo>
                    <a:pt x="1417" y="680"/>
                  </a:lnTo>
                  <a:lnTo>
                    <a:pt x="1414" y="656"/>
                  </a:lnTo>
                  <a:lnTo>
                    <a:pt x="1407" y="628"/>
                  </a:lnTo>
                  <a:lnTo>
                    <a:pt x="1397" y="601"/>
                  </a:lnTo>
                  <a:lnTo>
                    <a:pt x="1381" y="574"/>
                  </a:lnTo>
                  <a:lnTo>
                    <a:pt x="1360" y="551"/>
                  </a:lnTo>
                  <a:lnTo>
                    <a:pt x="1386" y="534"/>
                  </a:lnTo>
                  <a:lnTo>
                    <a:pt x="1384" y="504"/>
                  </a:lnTo>
                  <a:lnTo>
                    <a:pt x="1379" y="470"/>
                  </a:lnTo>
                  <a:lnTo>
                    <a:pt x="1374" y="434"/>
                  </a:lnTo>
                  <a:lnTo>
                    <a:pt x="1366" y="397"/>
                  </a:lnTo>
                  <a:lnTo>
                    <a:pt x="1355" y="359"/>
                  </a:lnTo>
                  <a:lnTo>
                    <a:pt x="1345" y="323"/>
                  </a:lnTo>
                  <a:lnTo>
                    <a:pt x="1334" y="290"/>
                  </a:lnTo>
                  <a:lnTo>
                    <a:pt x="1323" y="261"/>
                  </a:lnTo>
                  <a:lnTo>
                    <a:pt x="1322" y="257"/>
                  </a:lnTo>
                  <a:lnTo>
                    <a:pt x="1316" y="247"/>
                  </a:lnTo>
                  <a:lnTo>
                    <a:pt x="1308" y="231"/>
                  </a:lnTo>
                  <a:lnTo>
                    <a:pt x="1296" y="210"/>
                  </a:lnTo>
                  <a:lnTo>
                    <a:pt x="1280" y="187"/>
                  </a:lnTo>
                  <a:lnTo>
                    <a:pt x="1261" y="162"/>
                  </a:lnTo>
                  <a:lnTo>
                    <a:pt x="1238" y="136"/>
                  </a:lnTo>
                  <a:lnTo>
                    <a:pt x="1210" y="111"/>
                  </a:lnTo>
                  <a:lnTo>
                    <a:pt x="1197" y="102"/>
                  </a:lnTo>
                  <a:lnTo>
                    <a:pt x="1185" y="91"/>
                  </a:lnTo>
                  <a:lnTo>
                    <a:pt x="1171" y="82"/>
                  </a:lnTo>
                  <a:lnTo>
                    <a:pt x="1158" y="73"/>
                  </a:lnTo>
                  <a:lnTo>
                    <a:pt x="1143" y="64"/>
                  </a:lnTo>
                  <a:lnTo>
                    <a:pt x="1128" y="55"/>
                  </a:lnTo>
                  <a:lnTo>
                    <a:pt x="1113" y="46"/>
                  </a:lnTo>
                  <a:lnTo>
                    <a:pt x="1098" y="38"/>
                  </a:lnTo>
                  <a:lnTo>
                    <a:pt x="1080" y="30"/>
                  </a:lnTo>
                  <a:lnTo>
                    <a:pt x="1061" y="22"/>
                  </a:lnTo>
                  <a:lnTo>
                    <a:pt x="1045" y="15"/>
                  </a:lnTo>
                  <a:lnTo>
                    <a:pt x="1030" y="11"/>
                  </a:lnTo>
                  <a:lnTo>
                    <a:pt x="1018" y="6"/>
                  </a:lnTo>
                  <a:lnTo>
                    <a:pt x="1007" y="3"/>
                  </a:lnTo>
                  <a:lnTo>
                    <a:pt x="1001" y="2"/>
                  </a:lnTo>
                  <a:lnTo>
                    <a:pt x="999" y="0"/>
                  </a:lnTo>
                  <a:lnTo>
                    <a:pt x="951" y="0"/>
                  </a:lnTo>
                  <a:lnTo>
                    <a:pt x="786" y="222"/>
                  </a:lnTo>
                  <a:lnTo>
                    <a:pt x="678" y="0"/>
                  </a:lnTo>
                  <a:lnTo>
                    <a:pt x="636" y="0"/>
                  </a:lnTo>
                  <a:lnTo>
                    <a:pt x="635" y="0"/>
                  </a:lnTo>
                  <a:lnTo>
                    <a:pt x="632" y="0"/>
                  </a:lnTo>
                  <a:lnTo>
                    <a:pt x="625" y="0"/>
                  </a:lnTo>
                  <a:lnTo>
                    <a:pt x="617" y="2"/>
                  </a:lnTo>
                  <a:lnTo>
                    <a:pt x="604" y="4"/>
                  </a:lnTo>
                  <a:lnTo>
                    <a:pt x="589" y="7"/>
                  </a:lnTo>
                  <a:lnTo>
                    <a:pt x="570" y="13"/>
                  </a:lnTo>
                  <a:lnTo>
                    <a:pt x="549" y="21"/>
                  </a:lnTo>
                  <a:lnTo>
                    <a:pt x="524" y="33"/>
                  </a:lnTo>
                  <a:lnTo>
                    <a:pt x="499" y="49"/>
                  </a:lnTo>
                  <a:lnTo>
                    <a:pt x="475" y="67"/>
                  </a:lnTo>
                  <a:lnTo>
                    <a:pt x="452" y="89"/>
                  </a:lnTo>
                  <a:lnTo>
                    <a:pt x="430" y="111"/>
                  </a:lnTo>
                  <a:lnTo>
                    <a:pt x="409" y="133"/>
                  </a:lnTo>
                  <a:lnTo>
                    <a:pt x="392" y="154"/>
                  </a:lnTo>
                  <a:lnTo>
                    <a:pt x="377" y="172"/>
                  </a:lnTo>
                  <a:lnTo>
                    <a:pt x="369" y="182"/>
                  </a:lnTo>
                  <a:lnTo>
                    <a:pt x="363" y="192"/>
                  </a:lnTo>
                  <a:lnTo>
                    <a:pt x="356" y="197"/>
                  </a:lnTo>
                  <a:lnTo>
                    <a:pt x="347" y="201"/>
                  </a:lnTo>
                  <a:lnTo>
                    <a:pt x="339" y="201"/>
                  </a:lnTo>
                  <a:lnTo>
                    <a:pt x="332" y="201"/>
                  </a:lnTo>
                  <a:lnTo>
                    <a:pt x="325" y="199"/>
                  </a:lnTo>
                  <a:lnTo>
                    <a:pt x="318" y="197"/>
                  </a:lnTo>
                  <a:lnTo>
                    <a:pt x="313" y="195"/>
                  </a:lnTo>
                  <a:lnTo>
                    <a:pt x="309" y="193"/>
                  </a:lnTo>
                  <a:lnTo>
                    <a:pt x="307" y="192"/>
                  </a:lnTo>
                  <a:lnTo>
                    <a:pt x="305" y="190"/>
                  </a:lnTo>
                  <a:lnTo>
                    <a:pt x="197" y="137"/>
                  </a:lnTo>
                  <a:lnTo>
                    <a:pt x="190" y="121"/>
                  </a:lnTo>
                  <a:lnTo>
                    <a:pt x="182" y="105"/>
                  </a:lnTo>
                  <a:lnTo>
                    <a:pt x="174" y="89"/>
                  </a:lnTo>
                  <a:lnTo>
                    <a:pt x="166" y="74"/>
                  </a:lnTo>
                  <a:lnTo>
                    <a:pt x="159" y="61"/>
                  </a:lnTo>
                  <a:lnTo>
                    <a:pt x="153" y="52"/>
                  </a:lnTo>
                  <a:lnTo>
                    <a:pt x="150" y="45"/>
                  </a:lnTo>
                  <a:lnTo>
                    <a:pt x="149" y="43"/>
                  </a:lnTo>
                  <a:lnTo>
                    <a:pt x="144" y="37"/>
                  </a:lnTo>
                  <a:lnTo>
                    <a:pt x="137" y="32"/>
                  </a:lnTo>
                  <a:lnTo>
                    <a:pt x="128" y="29"/>
                  </a:lnTo>
                  <a:lnTo>
                    <a:pt x="121" y="29"/>
                  </a:lnTo>
                  <a:lnTo>
                    <a:pt x="107" y="43"/>
                  </a:lnTo>
                  <a:lnTo>
                    <a:pt x="101" y="64"/>
                  </a:lnTo>
                  <a:lnTo>
                    <a:pt x="100" y="83"/>
                  </a:lnTo>
                  <a:lnTo>
                    <a:pt x="100" y="91"/>
                  </a:lnTo>
                  <a:lnTo>
                    <a:pt x="85" y="88"/>
                  </a:lnTo>
                  <a:lnTo>
                    <a:pt x="68" y="83"/>
                  </a:lnTo>
                  <a:lnTo>
                    <a:pt x="52" y="79"/>
                  </a:lnTo>
                  <a:lnTo>
                    <a:pt x="36" y="73"/>
                  </a:lnTo>
                  <a:lnTo>
                    <a:pt x="22" y="67"/>
                  </a:lnTo>
                  <a:lnTo>
                    <a:pt x="10" y="64"/>
                  </a:lnTo>
                  <a:lnTo>
                    <a:pt x="2" y="60"/>
                  </a:lnTo>
                  <a:lnTo>
                    <a:pt x="0" y="59"/>
                  </a:lnTo>
                  <a:lnTo>
                    <a:pt x="0" y="214"/>
                  </a:lnTo>
                  <a:lnTo>
                    <a:pt x="6" y="215"/>
                  </a:lnTo>
                  <a:lnTo>
                    <a:pt x="22" y="219"/>
                  </a:lnTo>
                  <a:lnTo>
                    <a:pt x="45" y="224"/>
                  </a:lnTo>
                  <a:lnTo>
                    <a:pt x="71" y="230"/>
                  </a:lnTo>
                  <a:lnTo>
                    <a:pt x="98" y="237"/>
                  </a:lnTo>
                  <a:lnTo>
                    <a:pt x="121" y="241"/>
                  </a:lnTo>
                  <a:lnTo>
                    <a:pt x="138" y="246"/>
                  </a:lnTo>
                  <a:lnTo>
                    <a:pt x="145" y="247"/>
                  </a:lnTo>
                  <a:lnTo>
                    <a:pt x="136" y="283"/>
                  </a:lnTo>
                  <a:lnTo>
                    <a:pt x="150" y="298"/>
                  </a:lnTo>
                  <a:lnTo>
                    <a:pt x="166" y="313"/>
                  </a:lnTo>
                  <a:lnTo>
                    <a:pt x="183" y="326"/>
                  </a:lnTo>
                  <a:lnTo>
                    <a:pt x="202" y="338"/>
                  </a:lnTo>
                  <a:lnTo>
                    <a:pt x="221" y="349"/>
                  </a:lnTo>
                  <a:lnTo>
                    <a:pt x="241" y="361"/>
                  </a:lnTo>
                  <a:lnTo>
                    <a:pt x="262" y="370"/>
                  </a:lnTo>
                  <a:lnTo>
                    <a:pt x="281" y="378"/>
                  </a:lnTo>
                  <a:lnTo>
                    <a:pt x="301" y="386"/>
                  </a:lnTo>
                  <a:lnTo>
                    <a:pt x="320" y="393"/>
                  </a:lnTo>
                  <a:lnTo>
                    <a:pt x="339" y="398"/>
                  </a:lnTo>
                  <a:lnTo>
                    <a:pt x="357" y="402"/>
                  </a:lnTo>
                  <a:lnTo>
                    <a:pt x="373" y="406"/>
                  </a:lnTo>
                  <a:lnTo>
                    <a:pt x="388" y="407"/>
                  </a:lnTo>
                  <a:lnTo>
                    <a:pt x="401" y="408"/>
                  </a:lnTo>
                  <a:lnTo>
                    <a:pt x="413" y="408"/>
                  </a:lnTo>
                  <a:lnTo>
                    <a:pt x="433" y="405"/>
                  </a:lnTo>
                  <a:lnTo>
                    <a:pt x="454" y="399"/>
                  </a:lnTo>
                  <a:lnTo>
                    <a:pt x="475" y="392"/>
                  </a:lnTo>
                  <a:lnTo>
                    <a:pt x="494" y="383"/>
                  </a:lnTo>
                  <a:lnTo>
                    <a:pt x="512" y="375"/>
                  </a:lnTo>
                  <a:lnTo>
                    <a:pt x="524" y="368"/>
                  </a:lnTo>
                  <a:lnTo>
                    <a:pt x="534" y="363"/>
                  </a:lnTo>
                  <a:lnTo>
                    <a:pt x="537" y="361"/>
                  </a:lnTo>
                  <a:lnTo>
                    <a:pt x="538" y="556"/>
                  </a:lnTo>
                  <a:lnTo>
                    <a:pt x="531" y="581"/>
                  </a:lnTo>
                  <a:lnTo>
                    <a:pt x="515" y="650"/>
                  </a:lnTo>
                  <a:lnTo>
                    <a:pt x="491" y="747"/>
                  </a:lnTo>
                  <a:lnTo>
                    <a:pt x="463" y="859"/>
                  </a:lnTo>
                  <a:lnTo>
                    <a:pt x="436" y="971"/>
                  </a:lnTo>
                  <a:lnTo>
                    <a:pt x="411" y="1072"/>
                  </a:lnTo>
                  <a:lnTo>
                    <a:pt x="394" y="1145"/>
                  </a:lnTo>
                  <a:lnTo>
                    <a:pt x="388" y="1180"/>
                  </a:lnTo>
                  <a:lnTo>
                    <a:pt x="444" y="1181"/>
                  </a:lnTo>
                  <a:lnTo>
                    <a:pt x="461" y="1217"/>
                  </a:lnTo>
                  <a:lnTo>
                    <a:pt x="478" y="1250"/>
                  </a:lnTo>
                  <a:lnTo>
                    <a:pt x="496" y="1280"/>
                  </a:lnTo>
                  <a:lnTo>
                    <a:pt x="512" y="1307"/>
                  </a:lnTo>
                  <a:lnTo>
                    <a:pt x="528" y="1332"/>
                  </a:lnTo>
                  <a:lnTo>
                    <a:pt x="544" y="1354"/>
                  </a:lnTo>
                  <a:lnTo>
                    <a:pt x="559" y="1373"/>
                  </a:lnTo>
                  <a:lnTo>
                    <a:pt x="573" y="1390"/>
                  </a:lnTo>
                  <a:lnTo>
                    <a:pt x="585" y="1405"/>
                  </a:lnTo>
                  <a:lnTo>
                    <a:pt x="597" y="1417"/>
                  </a:lnTo>
                  <a:lnTo>
                    <a:pt x="607" y="1428"/>
                  </a:lnTo>
                  <a:lnTo>
                    <a:pt x="617" y="1436"/>
                  </a:lnTo>
                  <a:lnTo>
                    <a:pt x="623" y="1441"/>
                  </a:lnTo>
                  <a:lnTo>
                    <a:pt x="628" y="1446"/>
                  </a:lnTo>
                  <a:lnTo>
                    <a:pt x="632" y="1448"/>
                  </a:lnTo>
                  <a:lnTo>
                    <a:pt x="633" y="1450"/>
                  </a:lnTo>
                  <a:lnTo>
                    <a:pt x="607" y="1452"/>
                  </a:lnTo>
                  <a:lnTo>
                    <a:pt x="585" y="1456"/>
                  </a:lnTo>
                  <a:lnTo>
                    <a:pt x="567" y="1462"/>
                  </a:lnTo>
                  <a:lnTo>
                    <a:pt x="551" y="1471"/>
                  </a:lnTo>
                  <a:lnTo>
                    <a:pt x="538" y="1482"/>
                  </a:lnTo>
                  <a:lnTo>
                    <a:pt x="529" y="1496"/>
                  </a:lnTo>
                  <a:lnTo>
                    <a:pt x="523" y="1511"/>
                  </a:lnTo>
                  <a:lnTo>
                    <a:pt x="521" y="1528"/>
                  </a:lnTo>
                  <a:lnTo>
                    <a:pt x="797" y="1528"/>
                  </a:lnTo>
                  <a:lnTo>
                    <a:pt x="797" y="1511"/>
                  </a:lnTo>
                  <a:lnTo>
                    <a:pt x="794" y="1491"/>
                  </a:lnTo>
                  <a:lnTo>
                    <a:pt x="787" y="1473"/>
                  </a:lnTo>
                  <a:lnTo>
                    <a:pt x="774" y="1459"/>
                  </a:lnTo>
                  <a:lnTo>
                    <a:pt x="765" y="1417"/>
                  </a:lnTo>
                  <a:lnTo>
                    <a:pt x="759" y="1347"/>
                  </a:lnTo>
                  <a:lnTo>
                    <a:pt x="756" y="1263"/>
                  </a:lnTo>
                  <a:lnTo>
                    <a:pt x="756" y="1180"/>
                  </a:lnTo>
                  <a:lnTo>
                    <a:pt x="850" y="1180"/>
                  </a:lnTo>
                  <a:lnTo>
                    <a:pt x="852" y="1263"/>
                  </a:lnTo>
                  <a:lnTo>
                    <a:pt x="852" y="1350"/>
                  </a:lnTo>
                  <a:lnTo>
                    <a:pt x="849" y="1424"/>
                  </a:lnTo>
                  <a:lnTo>
                    <a:pt x="845" y="1467"/>
                  </a:lnTo>
                  <a:lnTo>
                    <a:pt x="831" y="1483"/>
                  </a:lnTo>
                  <a:lnTo>
                    <a:pt x="824" y="1498"/>
                  </a:lnTo>
                  <a:lnTo>
                    <a:pt x="822" y="1514"/>
                  </a:lnTo>
                  <a:lnTo>
                    <a:pt x="822" y="1529"/>
                  </a:lnTo>
                  <a:lnTo>
                    <a:pt x="1109" y="1529"/>
                  </a:lnTo>
                  <a:lnTo>
                    <a:pt x="1106" y="1511"/>
                  </a:lnTo>
                  <a:lnTo>
                    <a:pt x="1099" y="1494"/>
                  </a:lnTo>
                  <a:lnTo>
                    <a:pt x="1088" y="1481"/>
                  </a:lnTo>
                  <a:lnTo>
                    <a:pt x="1073" y="1470"/>
                  </a:lnTo>
                  <a:lnTo>
                    <a:pt x="1056" y="1461"/>
                  </a:lnTo>
                  <a:lnTo>
                    <a:pt x="1034" y="1454"/>
                  </a:lnTo>
                  <a:lnTo>
                    <a:pt x="1011" y="1448"/>
                  </a:lnTo>
                  <a:lnTo>
                    <a:pt x="985" y="1446"/>
                  </a:lnTo>
                  <a:lnTo>
                    <a:pt x="986" y="1445"/>
                  </a:lnTo>
                  <a:lnTo>
                    <a:pt x="991" y="1440"/>
                  </a:lnTo>
                  <a:lnTo>
                    <a:pt x="998" y="1433"/>
                  </a:lnTo>
                  <a:lnTo>
                    <a:pt x="1007" y="1423"/>
                  </a:lnTo>
                  <a:lnTo>
                    <a:pt x="1019" y="1412"/>
                  </a:lnTo>
                  <a:lnTo>
                    <a:pt x="1033" y="1398"/>
                  </a:lnTo>
                  <a:lnTo>
                    <a:pt x="1046" y="1382"/>
                  </a:lnTo>
                  <a:lnTo>
                    <a:pt x="1063" y="1364"/>
                  </a:lnTo>
                  <a:lnTo>
                    <a:pt x="1079" y="1345"/>
                  </a:lnTo>
                  <a:lnTo>
                    <a:pt x="1096" y="1324"/>
                  </a:lnTo>
                  <a:lnTo>
                    <a:pt x="1113" y="1302"/>
                  </a:lnTo>
                  <a:lnTo>
                    <a:pt x="1131" y="1279"/>
                  </a:lnTo>
                  <a:lnTo>
                    <a:pt x="1148" y="1255"/>
                  </a:lnTo>
                  <a:lnTo>
                    <a:pt x="1164" y="1231"/>
                  </a:lnTo>
                  <a:lnTo>
                    <a:pt x="1180" y="1205"/>
                  </a:lnTo>
                  <a:lnTo>
                    <a:pt x="1194" y="1180"/>
                  </a:lnTo>
                  <a:lnTo>
                    <a:pt x="124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85" name="Freeform 9"/>
            <p:cNvSpPr>
              <a:spLocks/>
            </p:cNvSpPr>
            <p:nvPr/>
          </p:nvSpPr>
          <p:spPr bwMode="auto">
            <a:xfrm>
              <a:off x="2790" y="1189"/>
              <a:ext cx="611" cy="586"/>
            </a:xfrm>
            <a:custGeom>
              <a:avLst/>
              <a:gdLst>
                <a:gd name="T0" fmla="*/ 2 w 735"/>
                <a:gd name="T1" fmla="*/ 5 h 650"/>
                <a:gd name="T2" fmla="*/ 2 w 735"/>
                <a:gd name="T3" fmla="*/ 5 h 650"/>
                <a:gd name="T4" fmla="*/ 2 w 735"/>
                <a:gd name="T5" fmla="*/ 5 h 650"/>
                <a:gd name="T6" fmla="*/ 2 w 735"/>
                <a:gd name="T7" fmla="*/ 5 h 650"/>
                <a:gd name="T8" fmla="*/ 2 w 735"/>
                <a:gd name="T9" fmla="*/ 0 h 650"/>
                <a:gd name="T10" fmla="*/ 2 w 735"/>
                <a:gd name="T11" fmla="*/ 0 h 650"/>
                <a:gd name="T12" fmla="*/ 2 w 735"/>
                <a:gd name="T13" fmla="*/ 5 h 650"/>
                <a:gd name="T14" fmla="*/ 2 w 735"/>
                <a:gd name="T15" fmla="*/ 5 h 650"/>
                <a:gd name="T16" fmla="*/ 2 w 735"/>
                <a:gd name="T17" fmla="*/ 5 h 650"/>
                <a:gd name="T18" fmla="*/ 2 w 735"/>
                <a:gd name="T19" fmla="*/ 5 h 650"/>
                <a:gd name="T20" fmla="*/ 2 w 735"/>
                <a:gd name="T21" fmla="*/ 5 h 650"/>
                <a:gd name="T22" fmla="*/ 2 w 735"/>
                <a:gd name="T23" fmla="*/ 5 h 650"/>
                <a:gd name="T24" fmla="*/ 2 w 735"/>
                <a:gd name="T25" fmla="*/ 5 h 650"/>
                <a:gd name="T26" fmla="*/ 2 w 735"/>
                <a:gd name="T27" fmla="*/ 5 h 650"/>
                <a:gd name="T28" fmla="*/ 2 w 735"/>
                <a:gd name="T29" fmla="*/ 5 h 650"/>
                <a:gd name="T30" fmla="*/ 2 w 735"/>
                <a:gd name="T31" fmla="*/ 5 h 650"/>
                <a:gd name="T32" fmla="*/ 2 w 735"/>
                <a:gd name="T33" fmla="*/ 5 h 650"/>
                <a:gd name="T34" fmla="*/ 2 w 735"/>
                <a:gd name="T35" fmla="*/ 5 h 650"/>
                <a:gd name="T36" fmla="*/ 2 w 735"/>
                <a:gd name="T37" fmla="*/ 5 h 650"/>
                <a:gd name="T38" fmla="*/ 2 w 735"/>
                <a:gd name="T39" fmla="*/ 5 h 650"/>
                <a:gd name="T40" fmla="*/ 2 w 735"/>
                <a:gd name="T41" fmla="*/ 6 h 650"/>
                <a:gd name="T42" fmla="*/ 1 w 735"/>
                <a:gd name="T43" fmla="*/ 9 h 650"/>
                <a:gd name="T44" fmla="*/ 1 w 735"/>
                <a:gd name="T45" fmla="*/ 11 h 650"/>
                <a:gd name="T46" fmla="*/ 2 w 735"/>
                <a:gd name="T47" fmla="*/ 13 h 650"/>
                <a:gd name="T48" fmla="*/ 2 w 735"/>
                <a:gd name="T49" fmla="*/ 14 h 650"/>
                <a:gd name="T50" fmla="*/ 2 w 735"/>
                <a:gd name="T51" fmla="*/ 15 h 650"/>
                <a:gd name="T52" fmla="*/ 2 w 735"/>
                <a:gd name="T53" fmla="*/ 17 h 650"/>
                <a:gd name="T54" fmla="*/ 2 w 735"/>
                <a:gd name="T55" fmla="*/ 18 h 650"/>
                <a:gd name="T56" fmla="*/ 2 w 735"/>
                <a:gd name="T57" fmla="*/ 19 h 650"/>
                <a:gd name="T58" fmla="*/ 2 w 735"/>
                <a:gd name="T59" fmla="*/ 19 h 650"/>
                <a:gd name="T60" fmla="*/ 2 w 735"/>
                <a:gd name="T61" fmla="*/ 19 h 650"/>
                <a:gd name="T62" fmla="*/ 2 w 735"/>
                <a:gd name="T63" fmla="*/ 19 h 650"/>
                <a:gd name="T64" fmla="*/ 2 w 735"/>
                <a:gd name="T65" fmla="*/ 18 h 650"/>
                <a:gd name="T66" fmla="*/ 2 w 735"/>
                <a:gd name="T67" fmla="*/ 18 h 650"/>
                <a:gd name="T68" fmla="*/ 2 w 735"/>
                <a:gd name="T69" fmla="*/ 17 h 650"/>
                <a:gd name="T70" fmla="*/ 2 w 735"/>
                <a:gd name="T71" fmla="*/ 16 h 650"/>
                <a:gd name="T72" fmla="*/ 2 w 735"/>
                <a:gd name="T73" fmla="*/ 15 h 650"/>
                <a:gd name="T74" fmla="*/ 2 w 735"/>
                <a:gd name="T75" fmla="*/ 14 h 650"/>
                <a:gd name="T76" fmla="*/ 2 w 735"/>
                <a:gd name="T77" fmla="*/ 14 h 650"/>
                <a:gd name="T78" fmla="*/ 2 w 735"/>
                <a:gd name="T79" fmla="*/ 14 h 650"/>
                <a:gd name="T80" fmla="*/ 2 w 735"/>
                <a:gd name="T81" fmla="*/ 14 h 650"/>
                <a:gd name="T82" fmla="*/ 2 w 735"/>
                <a:gd name="T83" fmla="*/ 13 h 650"/>
                <a:gd name="T84" fmla="*/ 2 w 735"/>
                <a:gd name="T85" fmla="*/ 12 h 650"/>
                <a:gd name="T86" fmla="*/ 2 w 735"/>
                <a:gd name="T87" fmla="*/ 11 h 650"/>
                <a:gd name="T88" fmla="*/ 2 w 735"/>
                <a:gd name="T89" fmla="*/ 10 h 650"/>
                <a:gd name="T90" fmla="*/ 2 w 735"/>
                <a:gd name="T91" fmla="*/ 9 h 650"/>
                <a:gd name="T92" fmla="*/ 2 w 735"/>
                <a:gd name="T93" fmla="*/ 7 h 650"/>
                <a:gd name="T94" fmla="*/ 2 w 735"/>
                <a:gd name="T95" fmla="*/ 5 h 650"/>
                <a:gd name="T96" fmla="*/ 2 w 735"/>
                <a:gd name="T97" fmla="*/ 5 h 650"/>
                <a:gd name="T98" fmla="*/ 2 w 735"/>
                <a:gd name="T99" fmla="*/ 5 h 6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5"/>
                <a:gd name="T151" fmla="*/ 0 h 650"/>
                <a:gd name="T152" fmla="*/ 735 w 735"/>
                <a:gd name="T153" fmla="*/ 650 h 6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5" h="650">
                  <a:moveTo>
                    <a:pt x="563" y="98"/>
                  </a:moveTo>
                  <a:lnTo>
                    <a:pt x="542" y="79"/>
                  </a:lnTo>
                  <a:lnTo>
                    <a:pt x="522" y="62"/>
                  </a:lnTo>
                  <a:lnTo>
                    <a:pt x="500" y="47"/>
                  </a:lnTo>
                  <a:lnTo>
                    <a:pt x="479" y="34"/>
                  </a:lnTo>
                  <a:lnTo>
                    <a:pt x="456" y="23"/>
                  </a:lnTo>
                  <a:lnTo>
                    <a:pt x="434" y="14"/>
                  </a:lnTo>
                  <a:lnTo>
                    <a:pt x="412" y="7"/>
                  </a:lnTo>
                  <a:lnTo>
                    <a:pt x="390" y="3"/>
                  </a:lnTo>
                  <a:lnTo>
                    <a:pt x="366" y="0"/>
                  </a:lnTo>
                  <a:lnTo>
                    <a:pt x="343" y="0"/>
                  </a:lnTo>
                  <a:lnTo>
                    <a:pt x="320" y="0"/>
                  </a:lnTo>
                  <a:lnTo>
                    <a:pt x="299" y="3"/>
                  </a:lnTo>
                  <a:lnTo>
                    <a:pt x="278" y="5"/>
                  </a:lnTo>
                  <a:lnTo>
                    <a:pt x="258" y="9"/>
                  </a:lnTo>
                  <a:lnTo>
                    <a:pt x="239" y="13"/>
                  </a:lnTo>
                  <a:lnTo>
                    <a:pt x="222" y="18"/>
                  </a:lnTo>
                  <a:lnTo>
                    <a:pt x="206" y="22"/>
                  </a:lnTo>
                  <a:lnTo>
                    <a:pt x="190" y="28"/>
                  </a:lnTo>
                  <a:lnTo>
                    <a:pt x="176" y="34"/>
                  </a:lnTo>
                  <a:lnTo>
                    <a:pt x="164" y="40"/>
                  </a:lnTo>
                  <a:lnTo>
                    <a:pt x="153" y="47"/>
                  </a:lnTo>
                  <a:lnTo>
                    <a:pt x="144" y="52"/>
                  </a:lnTo>
                  <a:lnTo>
                    <a:pt x="136" y="57"/>
                  </a:lnTo>
                  <a:lnTo>
                    <a:pt x="129" y="63"/>
                  </a:lnTo>
                  <a:lnTo>
                    <a:pt x="121" y="68"/>
                  </a:lnTo>
                  <a:lnTo>
                    <a:pt x="114" y="75"/>
                  </a:lnTo>
                  <a:lnTo>
                    <a:pt x="107" y="81"/>
                  </a:lnTo>
                  <a:lnTo>
                    <a:pt x="100" y="88"/>
                  </a:lnTo>
                  <a:lnTo>
                    <a:pt x="93" y="95"/>
                  </a:lnTo>
                  <a:lnTo>
                    <a:pt x="86" y="102"/>
                  </a:lnTo>
                  <a:lnTo>
                    <a:pt x="79" y="109"/>
                  </a:lnTo>
                  <a:lnTo>
                    <a:pt x="73" y="116"/>
                  </a:lnTo>
                  <a:lnTo>
                    <a:pt x="71" y="117"/>
                  </a:lnTo>
                  <a:lnTo>
                    <a:pt x="68" y="121"/>
                  </a:lnTo>
                  <a:lnTo>
                    <a:pt x="63" y="129"/>
                  </a:lnTo>
                  <a:lnTo>
                    <a:pt x="57" y="139"/>
                  </a:lnTo>
                  <a:lnTo>
                    <a:pt x="50" y="149"/>
                  </a:lnTo>
                  <a:lnTo>
                    <a:pt x="43" y="162"/>
                  </a:lnTo>
                  <a:lnTo>
                    <a:pt x="36" y="174"/>
                  </a:lnTo>
                  <a:lnTo>
                    <a:pt x="30" y="187"/>
                  </a:lnTo>
                  <a:lnTo>
                    <a:pt x="16" y="219"/>
                  </a:lnTo>
                  <a:lnTo>
                    <a:pt x="6" y="257"/>
                  </a:lnTo>
                  <a:lnTo>
                    <a:pt x="1" y="295"/>
                  </a:lnTo>
                  <a:lnTo>
                    <a:pt x="0" y="323"/>
                  </a:lnTo>
                  <a:lnTo>
                    <a:pt x="1" y="356"/>
                  </a:lnTo>
                  <a:lnTo>
                    <a:pt x="6" y="389"/>
                  </a:lnTo>
                  <a:lnTo>
                    <a:pt x="15" y="421"/>
                  </a:lnTo>
                  <a:lnTo>
                    <a:pt x="25" y="451"/>
                  </a:lnTo>
                  <a:lnTo>
                    <a:pt x="39" y="479"/>
                  </a:lnTo>
                  <a:lnTo>
                    <a:pt x="55" y="506"/>
                  </a:lnTo>
                  <a:lnTo>
                    <a:pt x="74" y="531"/>
                  </a:lnTo>
                  <a:lnTo>
                    <a:pt x="95" y="555"/>
                  </a:lnTo>
                  <a:lnTo>
                    <a:pt x="118" y="575"/>
                  </a:lnTo>
                  <a:lnTo>
                    <a:pt x="144" y="595"/>
                  </a:lnTo>
                  <a:lnTo>
                    <a:pt x="170" y="611"/>
                  </a:lnTo>
                  <a:lnTo>
                    <a:pt x="199" y="625"/>
                  </a:lnTo>
                  <a:lnTo>
                    <a:pt x="229" y="635"/>
                  </a:lnTo>
                  <a:lnTo>
                    <a:pt x="260" y="643"/>
                  </a:lnTo>
                  <a:lnTo>
                    <a:pt x="292" y="649"/>
                  </a:lnTo>
                  <a:lnTo>
                    <a:pt x="326" y="650"/>
                  </a:lnTo>
                  <a:lnTo>
                    <a:pt x="350" y="649"/>
                  </a:lnTo>
                  <a:lnTo>
                    <a:pt x="373" y="647"/>
                  </a:lnTo>
                  <a:lnTo>
                    <a:pt x="396" y="642"/>
                  </a:lnTo>
                  <a:lnTo>
                    <a:pt x="418" y="637"/>
                  </a:lnTo>
                  <a:lnTo>
                    <a:pt x="440" y="629"/>
                  </a:lnTo>
                  <a:lnTo>
                    <a:pt x="461" y="621"/>
                  </a:lnTo>
                  <a:lnTo>
                    <a:pt x="481" y="611"/>
                  </a:lnTo>
                  <a:lnTo>
                    <a:pt x="500" y="599"/>
                  </a:lnTo>
                  <a:lnTo>
                    <a:pt x="518" y="587"/>
                  </a:lnTo>
                  <a:lnTo>
                    <a:pt x="537" y="573"/>
                  </a:lnTo>
                  <a:lnTo>
                    <a:pt x="553" y="558"/>
                  </a:lnTo>
                  <a:lnTo>
                    <a:pt x="569" y="542"/>
                  </a:lnTo>
                  <a:lnTo>
                    <a:pt x="583" y="525"/>
                  </a:lnTo>
                  <a:lnTo>
                    <a:pt x="595" y="507"/>
                  </a:lnTo>
                  <a:lnTo>
                    <a:pt x="608" y="488"/>
                  </a:lnTo>
                  <a:lnTo>
                    <a:pt x="618" y="468"/>
                  </a:lnTo>
                  <a:lnTo>
                    <a:pt x="621" y="469"/>
                  </a:lnTo>
                  <a:lnTo>
                    <a:pt x="624" y="469"/>
                  </a:lnTo>
                  <a:lnTo>
                    <a:pt x="626" y="469"/>
                  </a:lnTo>
                  <a:lnTo>
                    <a:pt x="629" y="469"/>
                  </a:lnTo>
                  <a:lnTo>
                    <a:pt x="651" y="467"/>
                  </a:lnTo>
                  <a:lnTo>
                    <a:pt x="670" y="459"/>
                  </a:lnTo>
                  <a:lnTo>
                    <a:pt x="689" y="445"/>
                  </a:lnTo>
                  <a:lnTo>
                    <a:pt x="704" y="429"/>
                  </a:lnTo>
                  <a:lnTo>
                    <a:pt x="716" y="408"/>
                  </a:lnTo>
                  <a:lnTo>
                    <a:pt x="727" y="385"/>
                  </a:lnTo>
                  <a:lnTo>
                    <a:pt x="732" y="359"/>
                  </a:lnTo>
                  <a:lnTo>
                    <a:pt x="735" y="331"/>
                  </a:lnTo>
                  <a:lnTo>
                    <a:pt x="734" y="314"/>
                  </a:lnTo>
                  <a:lnTo>
                    <a:pt x="731" y="296"/>
                  </a:lnTo>
                  <a:lnTo>
                    <a:pt x="728" y="280"/>
                  </a:lnTo>
                  <a:lnTo>
                    <a:pt x="722" y="264"/>
                  </a:lnTo>
                  <a:lnTo>
                    <a:pt x="700" y="240"/>
                  </a:lnTo>
                  <a:lnTo>
                    <a:pt x="678" y="215"/>
                  </a:lnTo>
                  <a:lnTo>
                    <a:pt x="655" y="188"/>
                  </a:lnTo>
                  <a:lnTo>
                    <a:pt x="632" y="164"/>
                  </a:lnTo>
                  <a:lnTo>
                    <a:pt x="611" y="141"/>
                  </a:lnTo>
                  <a:lnTo>
                    <a:pt x="592" y="123"/>
                  </a:lnTo>
                  <a:lnTo>
                    <a:pt x="576" y="108"/>
                  </a:lnTo>
                  <a:lnTo>
                    <a:pt x="5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86" name="Freeform 10"/>
            <p:cNvSpPr>
              <a:spLocks/>
            </p:cNvSpPr>
            <p:nvPr/>
          </p:nvSpPr>
          <p:spPr bwMode="auto">
            <a:xfrm>
              <a:off x="2831" y="1232"/>
              <a:ext cx="536" cy="498"/>
            </a:xfrm>
            <a:custGeom>
              <a:avLst/>
              <a:gdLst>
                <a:gd name="T0" fmla="*/ 2 w 647"/>
                <a:gd name="T1" fmla="*/ 7 h 551"/>
                <a:gd name="T2" fmla="*/ 2 w 647"/>
                <a:gd name="T3" fmla="*/ 7 h 551"/>
                <a:gd name="T4" fmla="*/ 2 w 647"/>
                <a:gd name="T5" fmla="*/ 7 h 551"/>
                <a:gd name="T6" fmla="*/ 2 w 647"/>
                <a:gd name="T7" fmla="*/ 7 h 551"/>
                <a:gd name="T8" fmla="*/ 2 w 647"/>
                <a:gd name="T9" fmla="*/ 6 h 551"/>
                <a:gd name="T10" fmla="*/ 2 w 647"/>
                <a:gd name="T11" fmla="*/ 5 h 551"/>
                <a:gd name="T12" fmla="*/ 2 w 647"/>
                <a:gd name="T13" fmla="*/ 5 h 551"/>
                <a:gd name="T14" fmla="*/ 2 w 647"/>
                <a:gd name="T15" fmla="*/ 5 h 551"/>
                <a:gd name="T16" fmla="*/ 2 w 647"/>
                <a:gd name="T17" fmla="*/ 5 h 551"/>
                <a:gd name="T18" fmla="*/ 2 w 647"/>
                <a:gd name="T19" fmla="*/ 5 h 551"/>
                <a:gd name="T20" fmla="*/ 2 w 647"/>
                <a:gd name="T21" fmla="*/ 5 h 551"/>
                <a:gd name="T22" fmla="*/ 2 w 647"/>
                <a:gd name="T23" fmla="*/ 1 h 551"/>
                <a:gd name="T24" fmla="*/ 2 w 647"/>
                <a:gd name="T25" fmla="*/ 1 h 551"/>
                <a:gd name="T26" fmla="*/ 2 w 647"/>
                <a:gd name="T27" fmla="*/ 5 h 551"/>
                <a:gd name="T28" fmla="*/ 2 w 647"/>
                <a:gd name="T29" fmla="*/ 5 h 551"/>
                <a:gd name="T30" fmla="*/ 2 w 647"/>
                <a:gd name="T31" fmla="*/ 5 h 551"/>
                <a:gd name="T32" fmla="*/ 2 w 647"/>
                <a:gd name="T33" fmla="*/ 5 h 551"/>
                <a:gd name="T34" fmla="*/ 2 w 647"/>
                <a:gd name="T35" fmla="*/ 5 h 551"/>
                <a:gd name="T36" fmla="*/ 2 w 647"/>
                <a:gd name="T37" fmla="*/ 6 h 551"/>
                <a:gd name="T38" fmla="*/ 1 w 647"/>
                <a:gd name="T39" fmla="*/ 8 h 551"/>
                <a:gd name="T40" fmla="*/ 1 w 647"/>
                <a:gd name="T41" fmla="*/ 10 h 551"/>
                <a:gd name="T42" fmla="*/ 2 w 647"/>
                <a:gd name="T43" fmla="*/ 12 h 551"/>
                <a:gd name="T44" fmla="*/ 2 w 647"/>
                <a:gd name="T45" fmla="*/ 13 h 551"/>
                <a:gd name="T46" fmla="*/ 2 w 647"/>
                <a:gd name="T47" fmla="*/ 14 h 551"/>
                <a:gd name="T48" fmla="*/ 2 w 647"/>
                <a:gd name="T49" fmla="*/ 15 h 551"/>
                <a:gd name="T50" fmla="*/ 2 w 647"/>
                <a:gd name="T51" fmla="*/ 17 h 551"/>
                <a:gd name="T52" fmla="*/ 2 w 647"/>
                <a:gd name="T53" fmla="*/ 17 h 551"/>
                <a:gd name="T54" fmla="*/ 2 w 647"/>
                <a:gd name="T55" fmla="*/ 17 h 551"/>
                <a:gd name="T56" fmla="*/ 2 w 647"/>
                <a:gd name="T57" fmla="*/ 17 h 551"/>
                <a:gd name="T58" fmla="*/ 2 w 647"/>
                <a:gd name="T59" fmla="*/ 17 h 551"/>
                <a:gd name="T60" fmla="*/ 2 w 647"/>
                <a:gd name="T61" fmla="*/ 17 h 551"/>
                <a:gd name="T62" fmla="*/ 2 w 647"/>
                <a:gd name="T63" fmla="*/ 15 h 551"/>
                <a:gd name="T64" fmla="*/ 2 w 647"/>
                <a:gd name="T65" fmla="*/ 15 h 551"/>
                <a:gd name="T66" fmla="*/ 2 w 647"/>
                <a:gd name="T67" fmla="*/ 14 h 551"/>
                <a:gd name="T68" fmla="*/ 2 w 647"/>
                <a:gd name="T69" fmla="*/ 13 h 551"/>
                <a:gd name="T70" fmla="*/ 2 w 647"/>
                <a:gd name="T71" fmla="*/ 12 h 551"/>
                <a:gd name="T72" fmla="*/ 2 w 647"/>
                <a:gd name="T73" fmla="*/ 12 h 551"/>
                <a:gd name="T74" fmla="*/ 2 w 647"/>
                <a:gd name="T75" fmla="*/ 12 h 551"/>
                <a:gd name="T76" fmla="*/ 2 w 647"/>
                <a:gd name="T77" fmla="*/ 12 h 551"/>
                <a:gd name="T78" fmla="*/ 2 w 647"/>
                <a:gd name="T79" fmla="*/ 12 h 551"/>
                <a:gd name="T80" fmla="*/ 2 w 647"/>
                <a:gd name="T81" fmla="*/ 12 h 551"/>
                <a:gd name="T82" fmla="*/ 2 w 647"/>
                <a:gd name="T83" fmla="*/ 12 h 551"/>
                <a:gd name="T84" fmla="*/ 2 w 647"/>
                <a:gd name="T85" fmla="*/ 11 h 551"/>
                <a:gd name="T86" fmla="*/ 2 w 647"/>
                <a:gd name="T87" fmla="*/ 10 h 551"/>
                <a:gd name="T88" fmla="*/ 2 w 647"/>
                <a:gd name="T89" fmla="*/ 9 h 551"/>
                <a:gd name="T90" fmla="*/ 2 w 647"/>
                <a:gd name="T91" fmla="*/ 8 h 551"/>
                <a:gd name="T92" fmla="*/ 2 w 647"/>
                <a:gd name="T93" fmla="*/ 7 h 551"/>
                <a:gd name="T94" fmla="*/ 2 w 647"/>
                <a:gd name="T95" fmla="*/ 7 h 5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551"/>
                <a:gd name="T146" fmla="*/ 647 w 647"/>
                <a:gd name="T147" fmla="*/ 551 h 5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551">
                  <a:moveTo>
                    <a:pt x="584" y="209"/>
                  </a:moveTo>
                  <a:lnTo>
                    <a:pt x="579" y="209"/>
                  </a:lnTo>
                  <a:lnTo>
                    <a:pt x="574" y="210"/>
                  </a:lnTo>
                  <a:lnTo>
                    <a:pt x="568" y="212"/>
                  </a:lnTo>
                  <a:lnTo>
                    <a:pt x="564" y="214"/>
                  </a:lnTo>
                  <a:lnTo>
                    <a:pt x="559" y="216"/>
                  </a:lnTo>
                  <a:lnTo>
                    <a:pt x="554" y="220"/>
                  </a:lnTo>
                  <a:lnTo>
                    <a:pt x="550" y="223"/>
                  </a:lnTo>
                  <a:lnTo>
                    <a:pt x="546" y="227"/>
                  </a:lnTo>
                  <a:lnTo>
                    <a:pt x="541" y="202"/>
                  </a:lnTo>
                  <a:lnTo>
                    <a:pt x="534" y="179"/>
                  </a:lnTo>
                  <a:lnTo>
                    <a:pt x="524" y="157"/>
                  </a:lnTo>
                  <a:lnTo>
                    <a:pt x="513" y="137"/>
                  </a:lnTo>
                  <a:lnTo>
                    <a:pt x="500" y="117"/>
                  </a:lnTo>
                  <a:lnTo>
                    <a:pt x="486" y="98"/>
                  </a:lnTo>
                  <a:lnTo>
                    <a:pt x="470" y="80"/>
                  </a:lnTo>
                  <a:lnTo>
                    <a:pt x="453" y="64"/>
                  </a:lnTo>
                  <a:lnTo>
                    <a:pt x="435" y="50"/>
                  </a:lnTo>
                  <a:lnTo>
                    <a:pt x="414" y="38"/>
                  </a:lnTo>
                  <a:lnTo>
                    <a:pt x="393" y="26"/>
                  </a:lnTo>
                  <a:lnTo>
                    <a:pt x="371" y="17"/>
                  </a:lnTo>
                  <a:lnTo>
                    <a:pt x="348" y="10"/>
                  </a:lnTo>
                  <a:lnTo>
                    <a:pt x="324" y="4"/>
                  </a:lnTo>
                  <a:lnTo>
                    <a:pt x="300" y="1"/>
                  </a:lnTo>
                  <a:lnTo>
                    <a:pt x="274" y="0"/>
                  </a:lnTo>
                  <a:lnTo>
                    <a:pt x="247" y="1"/>
                  </a:lnTo>
                  <a:lnTo>
                    <a:pt x="219" y="5"/>
                  </a:lnTo>
                  <a:lnTo>
                    <a:pt x="193" y="12"/>
                  </a:lnTo>
                  <a:lnTo>
                    <a:pt x="168" y="22"/>
                  </a:lnTo>
                  <a:lnTo>
                    <a:pt x="144" y="33"/>
                  </a:lnTo>
                  <a:lnTo>
                    <a:pt x="121" y="47"/>
                  </a:lnTo>
                  <a:lnTo>
                    <a:pt x="100" y="63"/>
                  </a:lnTo>
                  <a:lnTo>
                    <a:pt x="81" y="80"/>
                  </a:lnTo>
                  <a:lnTo>
                    <a:pt x="62" y="100"/>
                  </a:lnTo>
                  <a:lnTo>
                    <a:pt x="47" y="121"/>
                  </a:lnTo>
                  <a:lnTo>
                    <a:pt x="34" y="144"/>
                  </a:lnTo>
                  <a:lnTo>
                    <a:pt x="22" y="168"/>
                  </a:lnTo>
                  <a:lnTo>
                    <a:pt x="13" y="193"/>
                  </a:lnTo>
                  <a:lnTo>
                    <a:pt x="6" y="220"/>
                  </a:lnTo>
                  <a:lnTo>
                    <a:pt x="1" y="247"/>
                  </a:lnTo>
                  <a:lnTo>
                    <a:pt x="0" y="275"/>
                  </a:lnTo>
                  <a:lnTo>
                    <a:pt x="1" y="304"/>
                  </a:lnTo>
                  <a:lnTo>
                    <a:pt x="6" y="330"/>
                  </a:lnTo>
                  <a:lnTo>
                    <a:pt x="13" y="358"/>
                  </a:lnTo>
                  <a:lnTo>
                    <a:pt x="22" y="383"/>
                  </a:lnTo>
                  <a:lnTo>
                    <a:pt x="34" y="407"/>
                  </a:lnTo>
                  <a:lnTo>
                    <a:pt x="47" y="429"/>
                  </a:lnTo>
                  <a:lnTo>
                    <a:pt x="62" y="451"/>
                  </a:lnTo>
                  <a:lnTo>
                    <a:pt x="81" y="471"/>
                  </a:lnTo>
                  <a:lnTo>
                    <a:pt x="100" y="488"/>
                  </a:lnTo>
                  <a:lnTo>
                    <a:pt x="121" y="504"/>
                  </a:lnTo>
                  <a:lnTo>
                    <a:pt x="144" y="518"/>
                  </a:lnTo>
                  <a:lnTo>
                    <a:pt x="168" y="530"/>
                  </a:lnTo>
                  <a:lnTo>
                    <a:pt x="193" y="539"/>
                  </a:lnTo>
                  <a:lnTo>
                    <a:pt x="219" y="546"/>
                  </a:lnTo>
                  <a:lnTo>
                    <a:pt x="247" y="550"/>
                  </a:lnTo>
                  <a:lnTo>
                    <a:pt x="274" y="551"/>
                  </a:lnTo>
                  <a:lnTo>
                    <a:pt x="299" y="550"/>
                  </a:lnTo>
                  <a:lnTo>
                    <a:pt x="322" y="548"/>
                  </a:lnTo>
                  <a:lnTo>
                    <a:pt x="344" y="542"/>
                  </a:lnTo>
                  <a:lnTo>
                    <a:pt x="365" y="536"/>
                  </a:lnTo>
                  <a:lnTo>
                    <a:pt x="386" y="527"/>
                  </a:lnTo>
                  <a:lnTo>
                    <a:pt x="407" y="518"/>
                  </a:lnTo>
                  <a:lnTo>
                    <a:pt x="425" y="507"/>
                  </a:lnTo>
                  <a:lnTo>
                    <a:pt x="444" y="494"/>
                  </a:lnTo>
                  <a:lnTo>
                    <a:pt x="461" y="479"/>
                  </a:lnTo>
                  <a:lnTo>
                    <a:pt x="476" y="464"/>
                  </a:lnTo>
                  <a:lnTo>
                    <a:pt x="491" y="447"/>
                  </a:lnTo>
                  <a:lnTo>
                    <a:pt x="504" y="429"/>
                  </a:lnTo>
                  <a:lnTo>
                    <a:pt x="515" y="410"/>
                  </a:lnTo>
                  <a:lnTo>
                    <a:pt x="526" y="390"/>
                  </a:lnTo>
                  <a:lnTo>
                    <a:pt x="534" y="369"/>
                  </a:lnTo>
                  <a:lnTo>
                    <a:pt x="541" y="348"/>
                  </a:lnTo>
                  <a:lnTo>
                    <a:pt x="545" y="352"/>
                  </a:lnTo>
                  <a:lnTo>
                    <a:pt x="550" y="357"/>
                  </a:lnTo>
                  <a:lnTo>
                    <a:pt x="554" y="360"/>
                  </a:lnTo>
                  <a:lnTo>
                    <a:pt x="560" y="364"/>
                  </a:lnTo>
                  <a:lnTo>
                    <a:pt x="566" y="366"/>
                  </a:lnTo>
                  <a:lnTo>
                    <a:pt x="572" y="368"/>
                  </a:lnTo>
                  <a:lnTo>
                    <a:pt x="577" y="369"/>
                  </a:lnTo>
                  <a:lnTo>
                    <a:pt x="584" y="369"/>
                  </a:lnTo>
                  <a:lnTo>
                    <a:pt x="597" y="368"/>
                  </a:lnTo>
                  <a:lnTo>
                    <a:pt x="609" y="364"/>
                  </a:lnTo>
                  <a:lnTo>
                    <a:pt x="619" y="356"/>
                  </a:lnTo>
                  <a:lnTo>
                    <a:pt x="628" y="346"/>
                  </a:lnTo>
                  <a:lnTo>
                    <a:pt x="636" y="335"/>
                  </a:lnTo>
                  <a:lnTo>
                    <a:pt x="642" y="321"/>
                  </a:lnTo>
                  <a:lnTo>
                    <a:pt x="645" y="306"/>
                  </a:lnTo>
                  <a:lnTo>
                    <a:pt x="647" y="290"/>
                  </a:lnTo>
                  <a:lnTo>
                    <a:pt x="645" y="274"/>
                  </a:lnTo>
                  <a:lnTo>
                    <a:pt x="642" y="259"/>
                  </a:lnTo>
                  <a:lnTo>
                    <a:pt x="636" y="245"/>
                  </a:lnTo>
                  <a:lnTo>
                    <a:pt x="628" y="232"/>
                  </a:lnTo>
                  <a:lnTo>
                    <a:pt x="619" y="223"/>
                  </a:lnTo>
                  <a:lnTo>
                    <a:pt x="609" y="215"/>
                  </a:lnTo>
                  <a:lnTo>
                    <a:pt x="597" y="210"/>
                  </a:lnTo>
                  <a:lnTo>
                    <a:pt x="584" y="209"/>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87" name="Freeform 11"/>
            <p:cNvSpPr>
              <a:spLocks/>
            </p:cNvSpPr>
            <p:nvPr/>
          </p:nvSpPr>
          <p:spPr bwMode="auto">
            <a:xfrm>
              <a:off x="2946" y="1578"/>
              <a:ext cx="219" cy="81"/>
            </a:xfrm>
            <a:custGeom>
              <a:avLst/>
              <a:gdLst>
                <a:gd name="T0" fmla="*/ 0 w 263"/>
                <a:gd name="T1" fmla="*/ 0 h 91"/>
                <a:gd name="T2" fmla="*/ 2 w 263"/>
                <a:gd name="T3" fmla="*/ 4 h 91"/>
                <a:gd name="T4" fmla="*/ 2 w 263"/>
                <a:gd name="T5" fmla="*/ 4 h 91"/>
                <a:gd name="T6" fmla="*/ 2 w 263"/>
                <a:gd name="T7" fmla="*/ 4 h 91"/>
                <a:gd name="T8" fmla="*/ 2 w 263"/>
                <a:gd name="T9" fmla="*/ 4 h 91"/>
                <a:gd name="T10" fmla="*/ 2 w 263"/>
                <a:gd name="T11" fmla="*/ 4 h 91"/>
                <a:gd name="T12" fmla="*/ 2 w 263"/>
                <a:gd name="T13" fmla="*/ 4 h 91"/>
                <a:gd name="T14" fmla="*/ 2 w 263"/>
                <a:gd name="T15" fmla="*/ 4 h 91"/>
                <a:gd name="T16" fmla="*/ 2 w 263"/>
                <a:gd name="T17" fmla="*/ 4 h 91"/>
                <a:gd name="T18" fmla="*/ 2 w 263"/>
                <a:gd name="T19" fmla="*/ 4 h 91"/>
                <a:gd name="T20" fmla="*/ 2 w 263"/>
                <a:gd name="T21" fmla="*/ 4 h 91"/>
                <a:gd name="T22" fmla="*/ 2 w 263"/>
                <a:gd name="T23" fmla="*/ 4 h 91"/>
                <a:gd name="T24" fmla="*/ 2 w 263"/>
                <a:gd name="T25" fmla="*/ 4 h 91"/>
                <a:gd name="T26" fmla="*/ 2 w 263"/>
                <a:gd name="T27" fmla="*/ 4 h 91"/>
                <a:gd name="T28" fmla="*/ 2 w 263"/>
                <a:gd name="T29" fmla="*/ 4 h 91"/>
                <a:gd name="T30" fmla="*/ 2 w 263"/>
                <a:gd name="T31" fmla="*/ 4 h 91"/>
                <a:gd name="T32" fmla="*/ 2 w 263"/>
                <a:gd name="T33" fmla="*/ 4 h 91"/>
                <a:gd name="T34" fmla="*/ 2 w 263"/>
                <a:gd name="T35" fmla="*/ 0 h 91"/>
                <a:gd name="T36" fmla="*/ 0 w 263"/>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91"/>
                <a:gd name="T59" fmla="*/ 263 w 26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91">
                  <a:moveTo>
                    <a:pt x="0" y="0"/>
                  </a:moveTo>
                  <a:lnTo>
                    <a:pt x="3" y="9"/>
                  </a:lnTo>
                  <a:lnTo>
                    <a:pt x="5" y="18"/>
                  </a:lnTo>
                  <a:lnTo>
                    <a:pt x="8" y="27"/>
                  </a:lnTo>
                  <a:lnTo>
                    <a:pt x="13" y="36"/>
                  </a:lnTo>
                  <a:lnTo>
                    <a:pt x="18" y="46"/>
                  </a:lnTo>
                  <a:lnTo>
                    <a:pt x="26" y="56"/>
                  </a:lnTo>
                  <a:lnTo>
                    <a:pt x="35" y="64"/>
                  </a:lnTo>
                  <a:lnTo>
                    <a:pt x="46" y="73"/>
                  </a:lnTo>
                  <a:lnTo>
                    <a:pt x="63" y="81"/>
                  </a:lnTo>
                  <a:lnTo>
                    <a:pt x="80" y="87"/>
                  </a:lnTo>
                  <a:lnTo>
                    <a:pt x="97" y="90"/>
                  </a:lnTo>
                  <a:lnTo>
                    <a:pt x="113" y="91"/>
                  </a:lnTo>
                  <a:lnTo>
                    <a:pt x="127" y="91"/>
                  </a:lnTo>
                  <a:lnTo>
                    <a:pt x="139" y="90"/>
                  </a:lnTo>
                  <a:lnTo>
                    <a:pt x="147" y="89"/>
                  </a:lnTo>
                  <a:lnTo>
                    <a:pt x="149" y="89"/>
                  </a:lnTo>
                  <a:lnTo>
                    <a:pt x="2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88" name="Freeform 12"/>
            <p:cNvSpPr>
              <a:spLocks/>
            </p:cNvSpPr>
            <p:nvPr/>
          </p:nvSpPr>
          <p:spPr bwMode="auto">
            <a:xfrm>
              <a:off x="2974" y="1594"/>
              <a:ext cx="129" cy="26"/>
            </a:xfrm>
            <a:custGeom>
              <a:avLst/>
              <a:gdLst>
                <a:gd name="T0" fmla="*/ 0 w 154"/>
                <a:gd name="T1" fmla="*/ 0 h 28"/>
                <a:gd name="T2" fmla="*/ 3 w 154"/>
                <a:gd name="T3" fmla="*/ 7 h 28"/>
                <a:gd name="T4" fmla="*/ 3 w 154"/>
                <a:gd name="T5" fmla="*/ 7 h 28"/>
                <a:gd name="T6" fmla="*/ 3 w 154"/>
                <a:gd name="T7" fmla="*/ 0 h 28"/>
                <a:gd name="T8" fmla="*/ 0 w 154"/>
                <a:gd name="T9" fmla="*/ 0 h 28"/>
                <a:gd name="T10" fmla="*/ 0 60000 65536"/>
                <a:gd name="T11" fmla="*/ 0 60000 65536"/>
                <a:gd name="T12" fmla="*/ 0 60000 65536"/>
                <a:gd name="T13" fmla="*/ 0 60000 65536"/>
                <a:gd name="T14" fmla="*/ 0 60000 65536"/>
                <a:gd name="T15" fmla="*/ 0 w 154"/>
                <a:gd name="T16" fmla="*/ 0 h 28"/>
                <a:gd name="T17" fmla="*/ 154 w 154"/>
                <a:gd name="T18" fmla="*/ 28 h 28"/>
              </a:gdLst>
              <a:ahLst/>
              <a:cxnLst>
                <a:cxn ang="T10">
                  <a:pos x="T0" y="T1"/>
                </a:cxn>
                <a:cxn ang="T11">
                  <a:pos x="T2" y="T3"/>
                </a:cxn>
                <a:cxn ang="T12">
                  <a:pos x="T4" y="T5"/>
                </a:cxn>
                <a:cxn ang="T13">
                  <a:pos x="T6" y="T7"/>
                </a:cxn>
                <a:cxn ang="T14">
                  <a:pos x="T8" y="T9"/>
                </a:cxn>
              </a:cxnLst>
              <a:rect l="T15" t="T16" r="T17" b="T18"/>
              <a:pathLst>
                <a:path w="154" h="28">
                  <a:moveTo>
                    <a:pt x="0" y="0"/>
                  </a:moveTo>
                  <a:lnTo>
                    <a:pt x="11" y="28"/>
                  </a:lnTo>
                  <a:lnTo>
                    <a:pt x="116" y="28"/>
                  </a:lnTo>
                  <a:lnTo>
                    <a:pt x="1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89" name="Freeform 13"/>
            <p:cNvSpPr>
              <a:spLocks/>
            </p:cNvSpPr>
            <p:nvPr/>
          </p:nvSpPr>
          <p:spPr bwMode="auto">
            <a:xfrm>
              <a:off x="2911" y="1331"/>
              <a:ext cx="56" cy="61"/>
            </a:xfrm>
            <a:custGeom>
              <a:avLst/>
              <a:gdLst>
                <a:gd name="T0" fmla="*/ 2 w 68"/>
                <a:gd name="T1" fmla="*/ 4 h 68"/>
                <a:gd name="T2" fmla="*/ 2 w 68"/>
                <a:gd name="T3" fmla="*/ 4 h 68"/>
                <a:gd name="T4" fmla="*/ 2 w 68"/>
                <a:gd name="T5" fmla="*/ 4 h 68"/>
                <a:gd name="T6" fmla="*/ 2 w 68"/>
                <a:gd name="T7" fmla="*/ 4 h 68"/>
                <a:gd name="T8" fmla="*/ 2 w 68"/>
                <a:gd name="T9" fmla="*/ 4 h 68"/>
                <a:gd name="T10" fmla="*/ 2 w 68"/>
                <a:gd name="T11" fmla="*/ 4 h 68"/>
                <a:gd name="T12" fmla="*/ 2 w 68"/>
                <a:gd name="T13" fmla="*/ 4 h 68"/>
                <a:gd name="T14" fmla="*/ 2 w 68"/>
                <a:gd name="T15" fmla="*/ 4 h 68"/>
                <a:gd name="T16" fmla="*/ 2 w 68"/>
                <a:gd name="T17" fmla="*/ 4 h 68"/>
                <a:gd name="T18" fmla="*/ 2 w 68"/>
                <a:gd name="T19" fmla="*/ 4 h 68"/>
                <a:gd name="T20" fmla="*/ 2 w 68"/>
                <a:gd name="T21" fmla="*/ 4 h 68"/>
                <a:gd name="T22" fmla="*/ 2 w 68"/>
                <a:gd name="T23" fmla="*/ 4 h 68"/>
                <a:gd name="T24" fmla="*/ 2 w 68"/>
                <a:gd name="T25" fmla="*/ 4 h 68"/>
                <a:gd name="T26" fmla="*/ 2 w 68"/>
                <a:gd name="T27" fmla="*/ 4 h 68"/>
                <a:gd name="T28" fmla="*/ 2 w 68"/>
                <a:gd name="T29" fmla="*/ 3 h 68"/>
                <a:gd name="T30" fmla="*/ 2 w 68"/>
                <a:gd name="T31" fmla="*/ 1 h 68"/>
                <a:gd name="T32" fmla="*/ 2 w 68"/>
                <a:gd name="T33" fmla="*/ 0 h 68"/>
                <a:gd name="T34" fmla="*/ 2 w 68"/>
                <a:gd name="T35" fmla="*/ 3 h 68"/>
                <a:gd name="T36" fmla="*/ 2 w 68"/>
                <a:gd name="T37" fmla="*/ 4 h 68"/>
                <a:gd name="T38" fmla="*/ 2 w 68"/>
                <a:gd name="T39" fmla="*/ 4 h 68"/>
                <a:gd name="T40" fmla="*/ 0 w 68"/>
                <a:gd name="T41" fmla="*/ 4 h 68"/>
                <a:gd name="T42" fmla="*/ 2 w 68"/>
                <a:gd name="T43" fmla="*/ 4 h 68"/>
                <a:gd name="T44" fmla="*/ 2 w 68"/>
                <a:gd name="T45" fmla="*/ 4 h 68"/>
                <a:gd name="T46" fmla="*/ 2 w 68"/>
                <a:gd name="T47" fmla="*/ 4 h 68"/>
                <a:gd name="T48" fmla="*/ 2 w 68"/>
                <a:gd name="T49" fmla="*/ 4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33" y="68"/>
                  </a:moveTo>
                  <a:lnTo>
                    <a:pt x="40" y="67"/>
                  </a:lnTo>
                  <a:lnTo>
                    <a:pt x="47" y="66"/>
                  </a:lnTo>
                  <a:lnTo>
                    <a:pt x="53" y="62"/>
                  </a:lnTo>
                  <a:lnTo>
                    <a:pt x="57" y="58"/>
                  </a:lnTo>
                  <a:lnTo>
                    <a:pt x="62" y="53"/>
                  </a:lnTo>
                  <a:lnTo>
                    <a:pt x="65" y="47"/>
                  </a:lnTo>
                  <a:lnTo>
                    <a:pt x="67" y="41"/>
                  </a:lnTo>
                  <a:lnTo>
                    <a:pt x="68" y="34"/>
                  </a:lnTo>
                  <a:lnTo>
                    <a:pt x="67" y="27"/>
                  </a:lnTo>
                  <a:lnTo>
                    <a:pt x="65" y="21"/>
                  </a:lnTo>
                  <a:lnTo>
                    <a:pt x="62" y="15"/>
                  </a:lnTo>
                  <a:lnTo>
                    <a:pt x="57" y="9"/>
                  </a:lnTo>
                  <a:lnTo>
                    <a:pt x="53" y="6"/>
                  </a:lnTo>
                  <a:lnTo>
                    <a:pt x="47" y="3"/>
                  </a:lnTo>
                  <a:lnTo>
                    <a:pt x="40" y="1"/>
                  </a:lnTo>
                  <a:lnTo>
                    <a:pt x="33" y="0"/>
                  </a:lnTo>
                  <a:lnTo>
                    <a:pt x="21" y="3"/>
                  </a:lnTo>
                  <a:lnTo>
                    <a:pt x="10" y="9"/>
                  </a:lnTo>
                  <a:lnTo>
                    <a:pt x="2" y="21"/>
                  </a:lnTo>
                  <a:lnTo>
                    <a:pt x="0" y="34"/>
                  </a:lnTo>
                  <a:lnTo>
                    <a:pt x="2" y="47"/>
                  </a:lnTo>
                  <a:lnTo>
                    <a:pt x="10" y="58"/>
                  </a:lnTo>
                  <a:lnTo>
                    <a:pt x="21" y="66"/>
                  </a:lnTo>
                  <a:lnTo>
                    <a:pt x="3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90" name="Freeform 14"/>
            <p:cNvSpPr>
              <a:spLocks/>
            </p:cNvSpPr>
            <p:nvPr/>
          </p:nvSpPr>
          <p:spPr bwMode="auto">
            <a:xfrm>
              <a:off x="3089" y="1333"/>
              <a:ext cx="64" cy="70"/>
            </a:xfrm>
            <a:custGeom>
              <a:avLst/>
              <a:gdLst>
                <a:gd name="T0" fmla="*/ 2 w 78"/>
                <a:gd name="T1" fmla="*/ 4 h 80"/>
                <a:gd name="T2" fmla="*/ 2 w 78"/>
                <a:gd name="T3" fmla="*/ 4 h 80"/>
                <a:gd name="T4" fmla="*/ 2 w 78"/>
                <a:gd name="T5" fmla="*/ 4 h 80"/>
                <a:gd name="T6" fmla="*/ 2 w 78"/>
                <a:gd name="T7" fmla="*/ 4 h 80"/>
                <a:gd name="T8" fmla="*/ 2 w 78"/>
                <a:gd name="T9" fmla="*/ 4 h 80"/>
                <a:gd name="T10" fmla="*/ 2 w 78"/>
                <a:gd name="T11" fmla="*/ 4 h 80"/>
                <a:gd name="T12" fmla="*/ 2 w 78"/>
                <a:gd name="T13" fmla="*/ 4 h 80"/>
                <a:gd name="T14" fmla="*/ 2 w 78"/>
                <a:gd name="T15" fmla="*/ 4 h 80"/>
                <a:gd name="T16" fmla="*/ 2 w 78"/>
                <a:gd name="T17" fmla="*/ 4 h 80"/>
                <a:gd name="T18" fmla="*/ 2 w 78"/>
                <a:gd name="T19" fmla="*/ 4 h 80"/>
                <a:gd name="T20" fmla="*/ 2 w 78"/>
                <a:gd name="T21" fmla="*/ 4 h 80"/>
                <a:gd name="T22" fmla="*/ 2 w 78"/>
                <a:gd name="T23" fmla="*/ 4 h 80"/>
                <a:gd name="T24" fmla="*/ 2 w 78"/>
                <a:gd name="T25" fmla="*/ 4 h 80"/>
                <a:gd name="T26" fmla="*/ 2 w 78"/>
                <a:gd name="T27" fmla="*/ 4 h 80"/>
                <a:gd name="T28" fmla="*/ 2 w 78"/>
                <a:gd name="T29" fmla="*/ 4 h 80"/>
                <a:gd name="T30" fmla="*/ 2 w 78"/>
                <a:gd name="T31" fmla="*/ 2 h 80"/>
                <a:gd name="T32" fmla="*/ 2 w 78"/>
                <a:gd name="T33" fmla="*/ 0 h 80"/>
                <a:gd name="T34" fmla="*/ 2 w 78"/>
                <a:gd name="T35" fmla="*/ 2 h 80"/>
                <a:gd name="T36" fmla="*/ 2 w 78"/>
                <a:gd name="T37" fmla="*/ 4 h 80"/>
                <a:gd name="T38" fmla="*/ 2 w 78"/>
                <a:gd name="T39" fmla="*/ 4 h 80"/>
                <a:gd name="T40" fmla="*/ 2 w 78"/>
                <a:gd name="T41" fmla="*/ 4 h 80"/>
                <a:gd name="T42" fmla="*/ 2 w 78"/>
                <a:gd name="T43" fmla="*/ 4 h 80"/>
                <a:gd name="T44" fmla="*/ 2 w 78"/>
                <a:gd name="T45" fmla="*/ 4 h 80"/>
                <a:gd name="T46" fmla="*/ 1 w 78"/>
                <a:gd name="T47" fmla="*/ 4 h 80"/>
                <a:gd name="T48" fmla="*/ 0 w 78"/>
                <a:gd name="T49" fmla="*/ 4 h 80"/>
                <a:gd name="T50" fmla="*/ 1 w 78"/>
                <a:gd name="T51" fmla="*/ 4 h 80"/>
                <a:gd name="T52" fmla="*/ 2 w 78"/>
                <a:gd name="T53" fmla="*/ 4 h 80"/>
                <a:gd name="T54" fmla="*/ 2 w 78"/>
                <a:gd name="T55" fmla="*/ 4 h 80"/>
                <a:gd name="T56" fmla="*/ 2 w 78"/>
                <a:gd name="T57" fmla="*/ 4 h 80"/>
                <a:gd name="T58" fmla="*/ 2 w 78"/>
                <a:gd name="T59" fmla="*/ 4 h 80"/>
                <a:gd name="T60" fmla="*/ 2 w 78"/>
                <a:gd name="T61" fmla="*/ 4 h 80"/>
                <a:gd name="T62" fmla="*/ 2 w 78"/>
                <a:gd name="T63" fmla="*/ 4 h 80"/>
                <a:gd name="T64" fmla="*/ 2 w 78"/>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39" y="80"/>
                  </a:moveTo>
                  <a:lnTo>
                    <a:pt x="47" y="79"/>
                  </a:lnTo>
                  <a:lnTo>
                    <a:pt x="54" y="76"/>
                  </a:lnTo>
                  <a:lnTo>
                    <a:pt x="61" y="73"/>
                  </a:lnTo>
                  <a:lnTo>
                    <a:pt x="67" y="68"/>
                  </a:lnTo>
                  <a:lnTo>
                    <a:pt x="72" y="63"/>
                  </a:lnTo>
                  <a:lnTo>
                    <a:pt x="75" y="56"/>
                  </a:lnTo>
                  <a:lnTo>
                    <a:pt x="77" y="49"/>
                  </a:lnTo>
                  <a:lnTo>
                    <a:pt x="78" y="41"/>
                  </a:lnTo>
                  <a:lnTo>
                    <a:pt x="77" y="33"/>
                  </a:lnTo>
                  <a:lnTo>
                    <a:pt x="75" y="26"/>
                  </a:lnTo>
                  <a:lnTo>
                    <a:pt x="72" y="19"/>
                  </a:lnTo>
                  <a:lnTo>
                    <a:pt x="67" y="12"/>
                  </a:lnTo>
                  <a:lnTo>
                    <a:pt x="61" y="7"/>
                  </a:lnTo>
                  <a:lnTo>
                    <a:pt x="54" y="4"/>
                  </a:lnTo>
                  <a:lnTo>
                    <a:pt x="47" y="2"/>
                  </a:lnTo>
                  <a:lnTo>
                    <a:pt x="39" y="0"/>
                  </a:lnTo>
                  <a:lnTo>
                    <a:pt x="31" y="2"/>
                  </a:lnTo>
                  <a:lnTo>
                    <a:pt x="24" y="4"/>
                  </a:lnTo>
                  <a:lnTo>
                    <a:pt x="17" y="7"/>
                  </a:lnTo>
                  <a:lnTo>
                    <a:pt x="12" y="12"/>
                  </a:lnTo>
                  <a:lnTo>
                    <a:pt x="7" y="19"/>
                  </a:lnTo>
                  <a:lnTo>
                    <a:pt x="4" y="26"/>
                  </a:lnTo>
                  <a:lnTo>
                    <a:pt x="1" y="33"/>
                  </a:lnTo>
                  <a:lnTo>
                    <a:pt x="0" y="41"/>
                  </a:lnTo>
                  <a:lnTo>
                    <a:pt x="1" y="49"/>
                  </a:lnTo>
                  <a:lnTo>
                    <a:pt x="4" y="56"/>
                  </a:lnTo>
                  <a:lnTo>
                    <a:pt x="7" y="63"/>
                  </a:lnTo>
                  <a:lnTo>
                    <a:pt x="12" y="68"/>
                  </a:lnTo>
                  <a:lnTo>
                    <a:pt x="17" y="73"/>
                  </a:lnTo>
                  <a:lnTo>
                    <a:pt x="24" y="76"/>
                  </a:lnTo>
                  <a:lnTo>
                    <a:pt x="31" y="79"/>
                  </a:lnTo>
                  <a:lnTo>
                    <a:pt x="3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91" name="Freeform 15"/>
            <p:cNvSpPr>
              <a:spLocks/>
            </p:cNvSpPr>
            <p:nvPr/>
          </p:nvSpPr>
          <p:spPr bwMode="auto">
            <a:xfrm>
              <a:off x="2933" y="1338"/>
              <a:ext cx="127" cy="175"/>
            </a:xfrm>
            <a:custGeom>
              <a:avLst/>
              <a:gdLst>
                <a:gd name="T0" fmla="*/ 2 w 155"/>
                <a:gd name="T1" fmla="*/ 5 h 194"/>
                <a:gd name="T2" fmla="*/ 2 w 155"/>
                <a:gd name="T3" fmla="*/ 5 h 194"/>
                <a:gd name="T4" fmla="*/ 2 w 155"/>
                <a:gd name="T5" fmla="*/ 0 h 194"/>
                <a:gd name="T6" fmla="*/ 0 w 155"/>
                <a:gd name="T7" fmla="*/ 5 h 194"/>
                <a:gd name="T8" fmla="*/ 2 w 155"/>
                <a:gd name="T9" fmla="*/ 5 h 194"/>
                <a:gd name="T10" fmla="*/ 2 w 155"/>
                <a:gd name="T11" fmla="*/ 5 h 194"/>
                <a:gd name="T12" fmla="*/ 2 w 155"/>
                <a:gd name="T13" fmla="*/ 5 h 194"/>
                <a:gd name="T14" fmla="*/ 0 60000 65536"/>
                <a:gd name="T15" fmla="*/ 0 60000 65536"/>
                <a:gd name="T16" fmla="*/ 0 60000 65536"/>
                <a:gd name="T17" fmla="*/ 0 60000 65536"/>
                <a:gd name="T18" fmla="*/ 0 60000 65536"/>
                <a:gd name="T19" fmla="*/ 0 60000 65536"/>
                <a:gd name="T20" fmla="*/ 0 60000 65536"/>
                <a:gd name="T21" fmla="*/ 0 w 155"/>
                <a:gd name="T22" fmla="*/ 0 h 194"/>
                <a:gd name="T23" fmla="*/ 155 w 15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94">
                  <a:moveTo>
                    <a:pt x="43" y="169"/>
                  </a:moveTo>
                  <a:lnTo>
                    <a:pt x="110" y="46"/>
                  </a:lnTo>
                  <a:lnTo>
                    <a:pt x="110" y="0"/>
                  </a:lnTo>
                  <a:lnTo>
                    <a:pt x="0" y="194"/>
                  </a:lnTo>
                  <a:lnTo>
                    <a:pt x="152" y="194"/>
                  </a:lnTo>
                  <a:lnTo>
                    <a:pt x="155" y="169"/>
                  </a:lnTo>
                  <a:lnTo>
                    <a:pt x="43"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92" name="Freeform 16"/>
            <p:cNvSpPr>
              <a:spLocks/>
            </p:cNvSpPr>
            <p:nvPr/>
          </p:nvSpPr>
          <p:spPr bwMode="auto">
            <a:xfrm>
              <a:off x="2475" y="1857"/>
              <a:ext cx="116" cy="125"/>
            </a:xfrm>
            <a:custGeom>
              <a:avLst/>
              <a:gdLst>
                <a:gd name="T0" fmla="*/ 2 w 141"/>
                <a:gd name="T1" fmla="*/ 4 h 140"/>
                <a:gd name="T2" fmla="*/ 2 w 141"/>
                <a:gd name="T3" fmla="*/ 4 h 140"/>
                <a:gd name="T4" fmla="*/ 2 w 141"/>
                <a:gd name="T5" fmla="*/ 4 h 140"/>
                <a:gd name="T6" fmla="*/ 2 w 141"/>
                <a:gd name="T7" fmla="*/ 4 h 140"/>
                <a:gd name="T8" fmla="*/ 2 w 141"/>
                <a:gd name="T9" fmla="*/ 4 h 140"/>
                <a:gd name="T10" fmla="*/ 2 w 141"/>
                <a:gd name="T11" fmla="*/ 4 h 140"/>
                <a:gd name="T12" fmla="*/ 2 w 141"/>
                <a:gd name="T13" fmla="*/ 4 h 140"/>
                <a:gd name="T14" fmla="*/ 2 w 141"/>
                <a:gd name="T15" fmla="*/ 2 h 140"/>
                <a:gd name="T16" fmla="*/ 2 w 141"/>
                <a:gd name="T17" fmla="*/ 0 h 140"/>
                <a:gd name="T18" fmla="*/ 2 w 141"/>
                <a:gd name="T19" fmla="*/ 4 h 140"/>
                <a:gd name="T20" fmla="*/ 2 w 141"/>
                <a:gd name="T21" fmla="*/ 4 h 140"/>
                <a:gd name="T22" fmla="*/ 2 w 141"/>
                <a:gd name="T23" fmla="*/ 4 h 140"/>
                <a:gd name="T24" fmla="*/ 2 w 141"/>
                <a:gd name="T25" fmla="*/ 4 h 140"/>
                <a:gd name="T26" fmla="*/ 2 w 141"/>
                <a:gd name="T27" fmla="*/ 4 h 140"/>
                <a:gd name="T28" fmla="*/ 2 w 141"/>
                <a:gd name="T29" fmla="*/ 4 h 140"/>
                <a:gd name="T30" fmla="*/ 2 w 141"/>
                <a:gd name="T31" fmla="*/ 4 h 140"/>
                <a:gd name="T32" fmla="*/ 2 w 141"/>
                <a:gd name="T33" fmla="*/ 4 h 140"/>
                <a:gd name="T34" fmla="*/ 2 w 141"/>
                <a:gd name="T35" fmla="*/ 4 h 140"/>
                <a:gd name="T36" fmla="*/ 2 w 141"/>
                <a:gd name="T37" fmla="*/ 4 h 140"/>
                <a:gd name="T38" fmla="*/ 2 w 141"/>
                <a:gd name="T39" fmla="*/ 4 h 140"/>
                <a:gd name="T40" fmla="*/ 1 w 141"/>
                <a:gd name="T41" fmla="*/ 4 h 140"/>
                <a:gd name="T42" fmla="*/ 0 w 141"/>
                <a:gd name="T43" fmla="*/ 4 h 140"/>
                <a:gd name="T44" fmla="*/ 2 w 141"/>
                <a:gd name="T45" fmla="*/ 4 h 140"/>
                <a:gd name="T46" fmla="*/ 2 w 141"/>
                <a:gd name="T47" fmla="*/ 4 h 140"/>
                <a:gd name="T48" fmla="*/ 2 w 141"/>
                <a:gd name="T49" fmla="*/ 4 h 140"/>
                <a:gd name="T50" fmla="*/ 2 w 141"/>
                <a:gd name="T51" fmla="*/ 4 h 140"/>
                <a:gd name="T52" fmla="*/ 2 w 141"/>
                <a:gd name="T53" fmla="*/ 4 h 140"/>
                <a:gd name="T54" fmla="*/ 2 w 141"/>
                <a:gd name="T55" fmla="*/ 4 h 140"/>
                <a:gd name="T56" fmla="*/ 2 w 141"/>
                <a:gd name="T57" fmla="*/ 4 h 140"/>
                <a:gd name="T58" fmla="*/ 2 w 141"/>
                <a:gd name="T59" fmla="*/ 4 h 140"/>
                <a:gd name="T60" fmla="*/ 2 w 141"/>
                <a:gd name="T61" fmla="*/ 4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1"/>
                <a:gd name="T94" fmla="*/ 0 h 140"/>
                <a:gd name="T95" fmla="*/ 141 w 141"/>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1" h="140">
                  <a:moveTo>
                    <a:pt x="141" y="95"/>
                  </a:moveTo>
                  <a:lnTo>
                    <a:pt x="137" y="82"/>
                  </a:lnTo>
                  <a:lnTo>
                    <a:pt x="132" y="67"/>
                  </a:lnTo>
                  <a:lnTo>
                    <a:pt x="125" y="51"/>
                  </a:lnTo>
                  <a:lnTo>
                    <a:pt x="118" y="35"/>
                  </a:lnTo>
                  <a:lnTo>
                    <a:pt x="110" y="21"/>
                  </a:lnTo>
                  <a:lnTo>
                    <a:pt x="103" y="9"/>
                  </a:lnTo>
                  <a:lnTo>
                    <a:pt x="97" y="2"/>
                  </a:lnTo>
                  <a:lnTo>
                    <a:pt x="94" y="0"/>
                  </a:lnTo>
                  <a:lnTo>
                    <a:pt x="90" y="11"/>
                  </a:lnTo>
                  <a:lnTo>
                    <a:pt x="91" y="30"/>
                  </a:lnTo>
                  <a:lnTo>
                    <a:pt x="94" y="50"/>
                  </a:lnTo>
                  <a:lnTo>
                    <a:pt x="96" y="59"/>
                  </a:lnTo>
                  <a:lnTo>
                    <a:pt x="88" y="57"/>
                  </a:lnTo>
                  <a:lnTo>
                    <a:pt x="77" y="54"/>
                  </a:lnTo>
                  <a:lnTo>
                    <a:pt x="65" y="51"/>
                  </a:lnTo>
                  <a:lnTo>
                    <a:pt x="51" y="47"/>
                  </a:lnTo>
                  <a:lnTo>
                    <a:pt x="37" y="44"/>
                  </a:lnTo>
                  <a:lnTo>
                    <a:pt x="24" y="40"/>
                  </a:lnTo>
                  <a:lnTo>
                    <a:pt x="12" y="37"/>
                  </a:lnTo>
                  <a:lnTo>
                    <a:pt x="1" y="35"/>
                  </a:lnTo>
                  <a:lnTo>
                    <a:pt x="0" y="111"/>
                  </a:lnTo>
                  <a:lnTo>
                    <a:pt x="14" y="114"/>
                  </a:lnTo>
                  <a:lnTo>
                    <a:pt x="31" y="119"/>
                  </a:lnTo>
                  <a:lnTo>
                    <a:pt x="51" y="123"/>
                  </a:lnTo>
                  <a:lnTo>
                    <a:pt x="71" y="128"/>
                  </a:lnTo>
                  <a:lnTo>
                    <a:pt x="90" y="133"/>
                  </a:lnTo>
                  <a:lnTo>
                    <a:pt x="106" y="136"/>
                  </a:lnTo>
                  <a:lnTo>
                    <a:pt x="118" y="138"/>
                  </a:lnTo>
                  <a:lnTo>
                    <a:pt x="122" y="140"/>
                  </a:lnTo>
                  <a:lnTo>
                    <a:pt x="141" y="9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93" name="Freeform 17"/>
            <p:cNvSpPr>
              <a:spLocks/>
            </p:cNvSpPr>
            <p:nvPr/>
          </p:nvSpPr>
          <p:spPr bwMode="auto">
            <a:xfrm>
              <a:off x="2858" y="2853"/>
              <a:ext cx="201" cy="243"/>
            </a:xfrm>
            <a:custGeom>
              <a:avLst/>
              <a:gdLst>
                <a:gd name="T0" fmla="*/ 2 w 242"/>
                <a:gd name="T1" fmla="*/ 0 h 270"/>
                <a:gd name="T2" fmla="*/ 0 w 242"/>
                <a:gd name="T3" fmla="*/ 0 h 270"/>
                <a:gd name="T4" fmla="*/ 2 w 242"/>
                <a:gd name="T5" fmla="*/ 4 h 270"/>
                <a:gd name="T6" fmla="*/ 2 w 242"/>
                <a:gd name="T7" fmla="*/ 4 h 270"/>
                <a:gd name="T8" fmla="*/ 2 w 242"/>
                <a:gd name="T9" fmla="*/ 4 h 270"/>
                <a:gd name="T10" fmla="*/ 2 w 242"/>
                <a:gd name="T11" fmla="*/ 4 h 270"/>
                <a:gd name="T12" fmla="*/ 2 w 242"/>
                <a:gd name="T13" fmla="*/ 4 h 270"/>
                <a:gd name="T14" fmla="*/ 2 w 242"/>
                <a:gd name="T15" fmla="*/ 4 h 270"/>
                <a:gd name="T16" fmla="*/ 2 w 242"/>
                <a:gd name="T17" fmla="*/ 4 h 270"/>
                <a:gd name="T18" fmla="*/ 2 w 242"/>
                <a:gd name="T19" fmla="*/ 4 h 270"/>
                <a:gd name="T20" fmla="*/ 2 w 242"/>
                <a:gd name="T21" fmla="*/ 4 h 270"/>
                <a:gd name="T22" fmla="*/ 2 w 242"/>
                <a:gd name="T23" fmla="*/ 4 h 270"/>
                <a:gd name="T24" fmla="*/ 2 w 242"/>
                <a:gd name="T25" fmla="*/ 4 h 270"/>
                <a:gd name="T26" fmla="*/ 2 w 242"/>
                <a:gd name="T27" fmla="*/ 5 h 270"/>
                <a:gd name="T28" fmla="*/ 2 w 242"/>
                <a:gd name="T29" fmla="*/ 6 h 270"/>
                <a:gd name="T30" fmla="*/ 2 w 242"/>
                <a:gd name="T31" fmla="*/ 7 h 270"/>
                <a:gd name="T32" fmla="*/ 2 w 242"/>
                <a:gd name="T33" fmla="*/ 7 h 270"/>
                <a:gd name="T34" fmla="*/ 2 w 242"/>
                <a:gd name="T35" fmla="*/ 7 h 270"/>
                <a:gd name="T36" fmla="*/ 2 w 242"/>
                <a:gd name="T37" fmla="*/ 7 h 270"/>
                <a:gd name="T38" fmla="*/ 2 w 242"/>
                <a:gd name="T39" fmla="*/ 6 h 270"/>
                <a:gd name="T40" fmla="*/ 2 w 242"/>
                <a:gd name="T41" fmla="*/ 4 h 270"/>
                <a:gd name="T42" fmla="*/ 2 w 242"/>
                <a:gd name="T43" fmla="*/ 4 h 270"/>
                <a:gd name="T44" fmla="*/ 2 w 242"/>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270"/>
                <a:gd name="T71" fmla="*/ 242 w 242"/>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270">
                  <a:moveTo>
                    <a:pt x="225" y="0"/>
                  </a:moveTo>
                  <a:lnTo>
                    <a:pt x="0" y="0"/>
                  </a:lnTo>
                  <a:lnTo>
                    <a:pt x="5" y="17"/>
                  </a:lnTo>
                  <a:lnTo>
                    <a:pt x="12" y="33"/>
                  </a:lnTo>
                  <a:lnTo>
                    <a:pt x="19" y="51"/>
                  </a:lnTo>
                  <a:lnTo>
                    <a:pt x="26" y="66"/>
                  </a:lnTo>
                  <a:lnTo>
                    <a:pt x="32" y="79"/>
                  </a:lnTo>
                  <a:lnTo>
                    <a:pt x="38" y="90"/>
                  </a:lnTo>
                  <a:lnTo>
                    <a:pt x="42" y="98"/>
                  </a:lnTo>
                  <a:lnTo>
                    <a:pt x="44" y="100"/>
                  </a:lnTo>
                  <a:lnTo>
                    <a:pt x="62" y="130"/>
                  </a:lnTo>
                  <a:lnTo>
                    <a:pt x="83" y="159"/>
                  </a:lnTo>
                  <a:lnTo>
                    <a:pt x="105" y="187"/>
                  </a:lnTo>
                  <a:lnTo>
                    <a:pt x="125" y="212"/>
                  </a:lnTo>
                  <a:lnTo>
                    <a:pt x="143" y="234"/>
                  </a:lnTo>
                  <a:lnTo>
                    <a:pt x="158" y="251"/>
                  </a:lnTo>
                  <a:lnTo>
                    <a:pt x="167" y="263"/>
                  </a:lnTo>
                  <a:lnTo>
                    <a:pt x="171" y="266"/>
                  </a:lnTo>
                  <a:lnTo>
                    <a:pt x="242" y="270"/>
                  </a:lnTo>
                  <a:lnTo>
                    <a:pt x="239" y="240"/>
                  </a:lnTo>
                  <a:lnTo>
                    <a:pt x="232" y="168"/>
                  </a:lnTo>
                  <a:lnTo>
                    <a:pt x="225" y="79"/>
                  </a:lnTo>
                  <a:lnTo>
                    <a:pt x="225"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94" name="Freeform 18"/>
            <p:cNvSpPr>
              <a:spLocks/>
            </p:cNvSpPr>
            <p:nvPr/>
          </p:nvSpPr>
          <p:spPr bwMode="auto">
            <a:xfrm>
              <a:off x="2594" y="1820"/>
              <a:ext cx="974" cy="991"/>
            </a:xfrm>
            <a:custGeom>
              <a:avLst/>
              <a:gdLst>
                <a:gd name="T0" fmla="*/ 2 w 1174"/>
                <a:gd name="T1" fmla="*/ 10 h 1101"/>
                <a:gd name="T2" fmla="*/ 2 w 1174"/>
                <a:gd name="T3" fmla="*/ 9 h 1101"/>
                <a:gd name="T4" fmla="*/ 2 w 1174"/>
                <a:gd name="T5" fmla="*/ 8 h 1101"/>
                <a:gd name="T6" fmla="*/ 2 w 1174"/>
                <a:gd name="T7" fmla="*/ 8 h 1101"/>
                <a:gd name="T8" fmla="*/ 2 w 1174"/>
                <a:gd name="T9" fmla="*/ 15 h 1101"/>
                <a:gd name="T10" fmla="*/ 2 w 1174"/>
                <a:gd name="T11" fmla="*/ 18 h 1101"/>
                <a:gd name="T12" fmla="*/ 2 w 1174"/>
                <a:gd name="T13" fmla="*/ 23 h 1101"/>
                <a:gd name="T14" fmla="*/ 2 w 1174"/>
                <a:gd name="T15" fmla="*/ 29 h 1101"/>
                <a:gd name="T16" fmla="*/ 2 w 1174"/>
                <a:gd name="T17" fmla="*/ 31 h 1101"/>
                <a:gd name="T18" fmla="*/ 2 w 1174"/>
                <a:gd name="T19" fmla="*/ 30 h 1101"/>
                <a:gd name="T20" fmla="*/ 2 w 1174"/>
                <a:gd name="T21" fmla="*/ 26 h 1101"/>
                <a:gd name="T22" fmla="*/ 2 w 1174"/>
                <a:gd name="T23" fmla="*/ 20 h 1101"/>
                <a:gd name="T24" fmla="*/ 2 w 1174"/>
                <a:gd name="T25" fmla="*/ 16 h 1101"/>
                <a:gd name="T26" fmla="*/ 2 w 1174"/>
                <a:gd name="T27" fmla="*/ 7 h 1101"/>
                <a:gd name="T28" fmla="*/ 2 w 1174"/>
                <a:gd name="T29" fmla="*/ 7 h 1101"/>
                <a:gd name="T30" fmla="*/ 2 w 1174"/>
                <a:gd name="T31" fmla="*/ 7 h 1101"/>
                <a:gd name="T32" fmla="*/ 2 w 1174"/>
                <a:gd name="T33" fmla="*/ 7 h 1101"/>
                <a:gd name="T34" fmla="*/ 2 w 1174"/>
                <a:gd name="T35" fmla="*/ 8 h 1101"/>
                <a:gd name="T36" fmla="*/ 2 w 1174"/>
                <a:gd name="T37" fmla="*/ 9 h 1101"/>
                <a:gd name="T38" fmla="*/ 2 w 1174"/>
                <a:gd name="T39" fmla="*/ 9 h 1101"/>
                <a:gd name="T40" fmla="*/ 2 w 1174"/>
                <a:gd name="T41" fmla="*/ 10 h 1101"/>
                <a:gd name="T42" fmla="*/ 2 w 1174"/>
                <a:gd name="T43" fmla="*/ 11 h 1101"/>
                <a:gd name="T44" fmla="*/ 2 w 1174"/>
                <a:gd name="T45" fmla="*/ 13 h 1101"/>
                <a:gd name="T46" fmla="*/ 2 w 1174"/>
                <a:gd name="T47" fmla="*/ 14 h 1101"/>
                <a:gd name="T48" fmla="*/ 2 w 1174"/>
                <a:gd name="T49" fmla="*/ 13 h 1101"/>
                <a:gd name="T50" fmla="*/ 2 w 1174"/>
                <a:gd name="T51" fmla="*/ 13 h 1101"/>
                <a:gd name="T52" fmla="*/ 2 w 1174"/>
                <a:gd name="T53" fmla="*/ 12 h 1101"/>
                <a:gd name="T54" fmla="*/ 2 w 1174"/>
                <a:gd name="T55" fmla="*/ 10 h 1101"/>
                <a:gd name="T56" fmla="*/ 2 w 1174"/>
                <a:gd name="T57" fmla="*/ 9 h 1101"/>
                <a:gd name="T58" fmla="*/ 2 w 1174"/>
                <a:gd name="T59" fmla="*/ 8 h 1101"/>
                <a:gd name="T60" fmla="*/ 2 w 1174"/>
                <a:gd name="T61" fmla="*/ 7 h 1101"/>
                <a:gd name="T62" fmla="*/ 2 w 1174"/>
                <a:gd name="T63" fmla="*/ 5 h 1101"/>
                <a:gd name="T64" fmla="*/ 2 w 1174"/>
                <a:gd name="T65" fmla="*/ 5 h 1101"/>
                <a:gd name="T66" fmla="*/ 2 w 1174"/>
                <a:gd name="T67" fmla="*/ 5 h 1101"/>
                <a:gd name="T68" fmla="*/ 2 w 1174"/>
                <a:gd name="T69" fmla="*/ 5 h 1101"/>
                <a:gd name="T70" fmla="*/ 2 w 1174"/>
                <a:gd name="T71" fmla="*/ 5 h 1101"/>
                <a:gd name="T72" fmla="*/ 2 w 1174"/>
                <a:gd name="T73" fmla="*/ 5 h 1101"/>
                <a:gd name="T74" fmla="*/ 2 w 1174"/>
                <a:gd name="T75" fmla="*/ 5 h 1101"/>
                <a:gd name="T76" fmla="*/ 2 w 1174"/>
                <a:gd name="T77" fmla="*/ 5 h 1101"/>
                <a:gd name="T78" fmla="*/ 2 w 1174"/>
                <a:gd name="T79" fmla="*/ 5 h 1101"/>
                <a:gd name="T80" fmla="*/ 2 w 1174"/>
                <a:gd name="T81" fmla="*/ 7 h 1101"/>
                <a:gd name="T82" fmla="*/ 2 w 1174"/>
                <a:gd name="T83" fmla="*/ 2 h 1101"/>
                <a:gd name="T84" fmla="*/ 2 w 1174"/>
                <a:gd name="T85" fmla="*/ 5 h 1101"/>
                <a:gd name="T86" fmla="*/ 2 w 1174"/>
                <a:gd name="T87" fmla="*/ 5 h 1101"/>
                <a:gd name="T88" fmla="*/ 2 w 1174"/>
                <a:gd name="T89" fmla="*/ 5 h 1101"/>
                <a:gd name="T90" fmla="*/ 2 w 1174"/>
                <a:gd name="T91" fmla="*/ 5 h 1101"/>
                <a:gd name="T92" fmla="*/ 2 w 1174"/>
                <a:gd name="T93" fmla="*/ 5 h 1101"/>
                <a:gd name="T94" fmla="*/ 2 w 1174"/>
                <a:gd name="T95" fmla="*/ 5 h 1101"/>
                <a:gd name="T96" fmla="*/ 2 w 1174"/>
                <a:gd name="T97" fmla="*/ 5 h 1101"/>
                <a:gd name="T98" fmla="*/ 2 w 1174"/>
                <a:gd name="T99" fmla="*/ 6 h 1101"/>
                <a:gd name="T100" fmla="*/ 2 w 1174"/>
                <a:gd name="T101" fmla="*/ 5 h 1101"/>
                <a:gd name="T102" fmla="*/ 2 w 1174"/>
                <a:gd name="T103" fmla="*/ 5 h 1101"/>
                <a:gd name="T104" fmla="*/ 2 w 1174"/>
                <a:gd name="T105" fmla="*/ 5 h 1101"/>
                <a:gd name="T106" fmla="*/ 0 w 1174"/>
                <a:gd name="T107" fmla="*/ 7 h 1101"/>
                <a:gd name="T108" fmla="*/ 2 w 1174"/>
                <a:gd name="T109" fmla="*/ 7 h 1101"/>
                <a:gd name="T110" fmla="*/ 2 w 1174"/>
                <a:gd name="T111" fmla="*/ 8 h 1101"/>
                <a:gd name="T112" fmla="*/ 2 w 1174"/>
                <a:gd name="T113" fmla="*/ 8 h 1101"/>
                <a:gd name="T114" fmla="*/ 2 w 1174"/>
                <a:gd name="T115" fmla="*/ 9 h 1101"/>
                <a:gd name="T116" fmla="*/ 2 w 1174"/>
                <a:gd name="T117" fmla="*/ 9 h 1101"/>
                <a:gd name="T118" fmla="*/ 2 w 1174"/>
                <a:gd name="T119" fmla="*/ 10 h 1101"/>
                <a:gd name="T120" fmla="*/ 2 w 1174"/>
                <a:gd name="T121" fmla="*/ 10 h 1101"/>
                <a:gd name="T122" fmla="*/ 2 w 1174"/>
                <a:gd name="T123" fmla="*/ 10 h 1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4"/>
                <a:gd name="T187" fmla="*/ 0 h 1101"/>
                <a:gd name="T188" fmla="*/ 1174 w 1174"/>
                <a:gd name="T189" fmla="*/ 1101 h 1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4" h="1101">
                  <a:moveTo>
                    <a:pt x="232" y="326"/>
                  </a:moveTo>
                  <a:lnTo>
                    <a:pt x="251" y="321"/>
                  </a:lnTo>
                  <a:lnTo>
                    <a:pt x="277" y="313"/>
                  </a:lnTo>
                  <a:lnTo>
                    <a:pt x="303" y="301"/>
                  </a:lnTo>
                  <a:lnTo>
                    <a:pt x="331" y="289"/>
                  </a:lnTo>
                  <a:lnTo>
                    <a:pt x="356" y="276"/>
                  </a:lnTo>
                  <a:lnTo>
                    <a:pt x="378" y="266"/>
                  </a:lnTo>
                  <a:lnTo>
                    <a:pt x="392" y="258"/>
                  </a:lnTo>
                  <a:lnTo>
                    <a:pt x="398" y="255"/>
                  </a:lnTo>
                  <a:lnTo>
                    <a:pt x="397" y="539"/>
                  </a:lnTo>
                  <a:lnTo>
                    <a:pt x="391" y="562"/>
                  </a:lnTo>
                  <a:lnTo>
                    <a:pt x="377" y="622"/>
                  </a:lnTo>
                  <a:lnTo>
                    <a:pt x="356" y="708"/>
                  </a:lnTo>
                  <a:lnTo>
                    <a:pt x="333" y="808"/>
                  </a:lnTo>
                  <a:lnTo>
                    <a:pt x="310" y="910"/>
                  </a:lnTo>
                  <a:lnTo>
                    <a:pt x="291" y="1000"/>
                  </a:lnTo>
                  <a:lnTo>
                    <a:pt x="276" y="1067"/>
                  </a:lnTo>
                  <a:lnTo>
                    <a:pt x="271" y="1101"/>
                  </a:lnTo>
                  <a:lnTo>
                    <a:pt x="1011" y="1101"/>
                  </a:lnTo>
                  <a:lnTo>
                    <a:pt x="1004" y="1067"/>
                  </a:lnTo>
                  <a:lnTo>
                    <a:pt x="985" y="998"/>
                  </a:lnTo>
                  <a:lnTo>
                    <a:pt x="961" y="907"/>
                  </a:lnTo>
                  <a:lnTo>
                    <a:pt x="932" y="805"/>
                  </a:lnTo>
                  <a:lnTo>
                    <a:pt x="904" y="705"/>
                  </a:lnTo>
                  <a:lnTo>
                    <a:pt x="879" y="618"/>
                  </a:lnTo>
                  <a:lnTo>
                    <a:pt x="862" y="557"/>
                  </a:lnTo>
                  <a:lnTo>
                    <a:pt x="855" y="534"/>
                  </a:lnTo>
                  <a:lnTo>
                    <a:pt x="852" y="227"/>
                  </a:lnTo>
                  <a:lnTo>
                    <a:pt x="864" y="225"/>
                  </a:lnTo>
                  <a:lnTo>
                    <a:pt x="881" y="227"/>
                  </a:lnTo>
                  <a:lnTo>
                    <a:pt x="898" y="229"/>
                  </a:lnTo>
                  <a:lnTo>
                    <a:pt x="915" y="234"/>
                  </a:lnTo>
                  <a:lnTo>
                    <a:pt x="932" y="239"/>
                  </a:lnTo>
                  <a:lnTo>
                    <a:pt x="949" y="245"/>
                  </a:lnTo>
                  <a:lnTo>
                    <a:pt x="964" y="252"/>
                  </a:lnTo>
                  <a:lnTo>
                    <a:pt x="975" y="259"/>
                  </a:lnTo>
                  <a:lnTo>
                    <a:pt x="988" y="268"/>
                  </a:lnTo>
                  <a:lnTo>
                    <a:pt x="1000" y="278"/>
                  </a:lnTo>
                  <a:lnTo>
                    <a:pt x="1013" y="290"/>
                  </a:lnTo>
                  <a:lnTo>
                    <a:pt x="1025" y="301"/>
                  </a:lnTo>
                  <a:lnTo>
                    <a:pt x="1035" y="314"/>
                  </a:lnTo>
                  <a:lnTo>
                    <a:pt x="1045" y="328"/>
                  </a:lnTo>
                  <a:lnTo>
                    <a:pt x="1053" y="342"/>
                  </a:lnTo>
                  <a:lnTo>
                    <a:pt x="1059" y="356"/>
                  </a:lnTo>
                  <a:lnTo>
                    <a:pt x="1071" y="399"/>
                  </a:lnTo>
                  <a:lnTo>
                    <a:pt x="1082" y="450"/>
                  </a:lnTo>
                  <a:lnTo>
                    <a:pt x="1089" y="493"/>
                  </a:lnTo>
                  <a:lnTo>
                    <a:pt x="1093" y="511"/>
                  </a:lnTo>
                  <a:lnTo>
                    <a:pt x="1174" y="482"/>
                  </a:lnTo>
                  <a:lnTo>
                    <a:pt x="1171" y="468"/>
                  </a:lnTo>
                  <a:lnTo>
                    <a:pt x="1168" y="452"/>
                  </a:lnTo>
                  <a:lnTo>
                    <a:pt x="1164" y="434"/>
                  </a:lnTo>
                  <a:lnTo>
                    <a:pt x="1159" y="412"/>
                  </a:lnTo>
                  <a:lnTo>
                    <a:pt x="1155" y="389"/>
                  </a:lnTo>
                  <a:lnTo>
                    <a:pt x="1149" y="365"/>
                  </a:lnTo>
                  <a:lnTo>
                    <a:pt x="1142" y="337"/>
                  </a:lnTo>
                  <a:lnTo>
                    <a:pt x="1134" y="308"/>
                  </a:lnTo>
                  <a:lnTo>
                    <a:pt x="1130" y="292"/>
                  </a:lnTo>
                  <a:lnTo>
                    <a:pt x="1124" y="276"/>
                  </a:lnTo>
                  <a:lnTo>
                    <a:pt x="1117" y="259"/>
                  </a:lnTo>
                  <a:lnTo>
                    <a:pt x="1110" y="243"/>
                  </a:lnTo>
                  <a:lnTo>
                    <a:pt x="1102" y="225"/>
                  </a:lnTo>
                  <a:lnTo>
                    <a:pt x="1093" y="208"/>
                  </a:lnTo>
                  <a:lnTo>
                    <a:pt x="1082" y="192"/>
                  </a:lnTo>
                  <a:lnTo>
                    <a:pt x="1072" y="175"/>
                  </a:lnTo>
                  <a:lnTo>
                    <a:pt x="1059" y="157"/>
                  </a:lnTo>
                  <a:lnTo>
                    <a:pt x="1045" y="141"/>
                  </a:lnTo>
                  <a:lnTo>
                    <a:pt x="1029" y="125"/>
                  </a:lnTo>
                  <a:lnTo>
                    <a:pt x="1013" y="109"/>
                  </a:lnTo>
                  <a:lnTo>
                    <a:pt x="995" y="94"/>
                  </a:lnTo>
                  <a:lnTo>
                    <a:pt x="975" y="79"/>
                  </a:lnTo>
                  <a:lnTo>
                    <a:pt x="953" y="64"/>
                  </a:lnTo>
                  <a:lnTo>
                    <a:pt x="930" y="50"/>
                  </a:lnTo>
                  <a:lnTo>
                    <a:pt x="911" y="40"/>
                  </a:lnTo>
                  <a:lnTo>
                    <a:pt x="892" y="31"/>
                  </a:lnTo>
                  <a:lnTo>
                    <a:pt x="876" y="23"/>
                  </a:lnTo>
                  <a:lnTo>
                    <a:pt x="860" y="17"/>
                  </a:lnTo>
                  <a:lnTo>
                    <a:pt x="844" y="12"/>
                  </a:lnTo>
                  <a:lnTo>
                    <a:pt x="826" y="9"/>
                  </a:lnTo>
                  <a:lnTo>
                    <a:pt x="807" y="8"/>
                  </a:lnTo>
                  <a:lnTo>
                    <a:pt x="784" y="8"/>
                  </a:lnTo>
                  <a:lnTo>
                    <a:pt x="607" y="245"/>
                  </a:lnTo>
                  <a:lnTo>
                    <a:pt x="484" y="0"/>
                  </a:lnTo>
                  <a:lnTo>
                    <a:pt x="457" y="2"/>
                  </a:lnTo>
                  <a:lnTo>
                    <a:pt x="432" y="7"/>
                  </a:lnTo>
                  <a:lnTo>
                    <a:pt x="410" y="11"/>
                  </a:lnTo>
                  <a:lnTo>
                    <a:pt x="391" y="18"/>
                  </a:lnTo>
                  <a:lnTo>
                    <a:pt x="372" y="27"/>
                  </a:lnTo>
                  <a:lnTo>
                    <a:pt x="354" y="39"/>
                  </a:lnTo>
                  <a:lnTo>
                    <a:pt x="336" y="54"/>
                  </a:lnTo>
                  <a:lnTo>
                    <a:pt x="315" y="73"/>
                  </a:lnTo>
                  <a:lnTo>
                    <a:pt x="299" y="91"/>
                  </a:lnTo>
                  <a:lnTo>
                    <a:pt x="281" y="110"/>
                  </a:lnTo>
                  <a:lnTo>
                    <a:pt x="264" y="131"/>
                  </a:lnTo>
                  <a:lnTo>
                    <a:pt x="246" y="152"/>
                  </a:lnTo>
                  <a:lnTo>
                    <a:pt x="228" y="171"/>
                  </a:lnTo>
                  <a:lnTo>
                    <a:pt x="212" y="187"/>
                  </a:lnTo>
                  <a:lnTo>
                    <a:pt x="197" y="199"/>
                  </a:lnTo>
                  <a:lnTo>
                    <a:pt x="183" y="206"/>
                  </a:lnTo>
                  <a:lnTo>
                    <a:pt x="168" y="207"/>
                  </a:lnTo>
                  <a:lnTo>
                    <a:pt x="151" y="204"/>
                  </a:lnTo>
                  <a:lnTo>
                    <a:pt x="133" y="198"/>
                  </a:lnTo>
                  <a:lnTo>
                    <a:pt x="113" y="189"/>
                  </a:lnTo>
                  <a:lnTo>
                    <a:pt x="92" y="178"/>
                  </a:lnTo>
                  <a:lnTo>
                    <a:pt x="70" y="166"/>
                  </a:lnTo>
                  <a:lnTo>
                    <a:pt x="50" y="153"/>
                  </a:lnTo>
                  <a:lnTo>
                    <a:pt x="28" y="141"/>
                  </a:lnTo>
                  <a:lnTo>
                    <a:pt x="0" y="228"/>
                  </a:lnTo>
                  <a:lnTo>
                    <a:pt x="4" y="231"/>
                  </a:lnTo>
                  <a:lnTo>
                    <a:pt x="9" y="237"/>
                  </a:lnTo>
                  <a:lnTo>
                    <a:pt x="19" y="244"/>
                  </a:lnTo>
                  <a:lnTo>
                    <a:pt x="30" y="251"/>
                  </a:lnTo>
                  <a:lnTo>
                    <a:pt x="44" y="260"/>
                  </a:lnTo>
                  <a:lnTo>
                    <a:pt x="59" y="268"/>
                  </a:lnTo>
                  <a:lnTo>
                    <a:pt x="76" y="277"/>
                  </a:lnTo>
                  <a:lnTo>
                    <a:pt x="94" y="285"/>
                  </a:lnTo>
                  <a:lnTo>
                    <a:pt x="112" y="295"/>
                  </a:lnTo>
                  <a:lnTo>
                    <a:pt x="130" y="303"/>
                  </a:lnTo>
                  <a:lnTo>
                    <a:pt x="149" y="310"/>
                  </a:lnTo>
                  <a:lnTo>
                    <a:pt x="167" y="315"/>
                  </a:lnTo>
                  <a:lnTo>
                    <a:pt x="186" y="321"/>
                  </a:lnTo>
                  <a:lnTo>
                    <a:pt x="202" y="325"/>
                  </a:lnTo>
                  <a:lnTo>
                    <a:pt x="218" y="326"/>
                  </a:lnTo>
                  <a:lnTo>
                    <a:pt x="232" y="326"/>
                  </a:lnTo>
                  <a:close/>
                </a:path>
              </a:pathLst>
            </a:custGeom>
            <a:solidFill>
              <a:srgbClr val="C804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95" name="Freeform 19"/>
            <p:cNvSpPr>
              <a:spLocks/>
            </p:cNvSpPr>
            <p:nvPr/>
          </p:nvSpPr>
          <p:spPr bwMode="auto">
            <a:xfrm>
              <a:off x="3176" y="2853"/>
              <a:ext cx="225" cy="239"/>
            </a:xfrm>
            <a:custGeom>
              <a:avLst/>
              <a:gdLst>
                <a:gd name="T0" fmla="*/ 2 w 271"/>
                <a:gd name="T1" fmla="*/ 0 h 265"/>
                <a:gd name="T2" fmla="*/ 2 w 271"/>
                <a:gd name="T3" fmla="*/ 5 h 265"/>
                <a:gd name="T4" fmla="*/ 2 w 271"/>
                <a:gd name="T5" fmla="*/ 5 h 265"/>
                <a:gd name="T6" fmla="*/ 2 w 271"/>
                <a:gd name="T7" fmla="*/ 7 h 265"/>
                <a:gd name="T8" fmla="*/ 0 w 271"/>
                <a:gd name="T9" fmla="*/ 8 h 265"/>
                <a:gd name="T10" fmla="*/ 2 w 271"/>
                <a:gd name="T11" fmla="*/ 8 h 265"/>
                <a:gd name="T12" fmla="*/ 2 w 271"/>
                <a:gd name="T13" fmla="*/ 8 h 265"/>
                <a:gd name="T14" fmla="*/ 2 w 271"/>
                <a:gd name="T15" fmla="*/ 8 h 265"/>
                <a:gd name="T16" fmla="*/ 2 w 271"/>
                <a:gd name="T17" fmla="*/ 8 h 265"/>
                <a:gd name="T18" fmla="*/ 2 w 271"/>
                <a:gd name="T19" fmla="*/ 7 h 265"/>
                <a:gd name="T20" fmla="*/ 2 w 271"/>
                <a:gd name="T21" fmla="*/ 7 h 265"/>
                <a:gd name="T22" fmla="*/ 2 w 271"/>
                <a:gd name="T23" fmla="*/ 6 h 265"/>
                <a:gd name="T24" fmla="*/ 2 w 271"/>
                <a:gd name="T25" fmla="*/ 5 h 265"/>
                <a:gd name="T26" fmla="*/ 2 w 271"/>
                <a:gd name="T27" fmla="*/ 5 h 265"/>
                <a:gd name="T28" fmla="*/ 2 w 271"/>
                <a:gd name="T29" fmla="*/ 5 h 265"/>
                <a:gd name="T30" fmla="*/ 2 w 271"/>
                <a:gd name="T31" fmla="*/ 5 h 265"/>
                <a:gd name="T32" fmla="*/ 2 w 271"/>
                <a:gd name="T33" fmla="*/ 5 h 265"/>
                <a:gd name="T34" fmla="*/ 2 w 271"/>
                <a:gd name="T35" fmla="*/ 5 h 265"/>
                <a:gd name="T36" fmla="*/ 2 w 271"/>
                <a:gd name="T37" fmla="*/ 5 h 265"/>
                <a:gd name="T38" fmla="*/ 2 w 271"/>
                <a:gd name="T39" fmla="*/ 5 h 265"/>
                <a:gd name="T40" fmla="*/ 2 w 271"/>
                <a:gd name="T41" fmla="*/ 5 h 265"/>
                <a:gd name="T42" fmla="*/ 2 w 271"/>
                <a:gd name="T43" fmla="*/ 0 h 265"/>
                <a:gd name="T44" fmla="*/ 2 w 271"/>
                <a:gd name="T45" fmla="*/ 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1"/>
                <a:gd name="T70" fmla="*/ 0 h 265"/>
                <a:gd name="T71" fmla="*/ 271 w 271"/>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1" h="265">
                  <a:moveTo>
                    <a:pt x="12" y="0"/>
                  </a:moveTo>
                  <a:lnTo>
                    <a:pt x="11" y="63"/>
                  </a:lnTo>
                  <a:lnTo>
                    <a:pt x="7" y="152"/>
                  </a:lnTo>
                  <a:lnTo>
                    <a:pt x="2" y="232"/>
                  </a:lnTo>
                  <a:lnTo>
                    <a:pt x="0" y="265"/>
                  </a:lnTo>
                  <a:lnTo>
                    <a:pt x="72" y="264"/>
                  </a:lnTo>
                  <a:lnTo>
                    <a:pt x="73" y="263"/>
                  </a:lnTo>
                  <a:lnTo>
                    <a:pt x="77" y="258"/>
                  </a:lnTo>
                  <a:lnTo>
                    <a:pt x="83" y="251"/>
                  </a:lnTo>
                  <a:lnTo>
                    <a:pt x="92" y="242"/>
                  </a:lnTo>
                  <a:lnTo>
                    <a:pt x="103" y="229"/>
                  </a:lnTo>
                  <a:lnTo>
                    <a:pt x="115" y="215"/>
                  </a:lnTo>
                  <a:lnTo>
                    <a:pt x="128" y="199"/>
                  </a:lnTo>
                  <a:lnTo>
                    <a:pt x="143" y="182"/>
                  </a:lnTo>
                  <a:lnTo>
                    <a:pt x="159" y="162"/>
                  </a:lnTo>
                  <a:lnTo>
                    <a:pt x="175" y="142"/>
                  </a:lnTo>
                  <a:lnTo>
                    <a:pt x="191" y="121"/>
                  </a:lnTo>
                  <a:lnTo>
                    <a:pt x="209" y="98"/>
                  </a:lnTo>
                  <a:lnTo>
                    <a:pt x="225" y="74"/>
                  </a:lnTo>
                  <a:lnTo>
                    <a:pt x="241" y="50"/>
                  </a:lnTo>
                  <a:lnTo>
                    <a:pt x="256" y="25"/>
                  </a:lnTo>
                  <a:lnTo>
                    <a:pt x="271" y="0"/>
                  </a:lnTo>
                  <a:lnTo>
                    <a:pt x="12"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96" name="Freeform 20"/>
            <p:cNvSpPr>
              <a:spLocks/>
            </p:cNvSpPr>
            <p:nvPr/>
          </p:nvSpPr>
          <p:spPr bwMode="auto">
            <a:xfrm>
              <a:off x="2876" y="1809"/>
              <a:ext cx="483" cy="663"/>
            </a:xfrm>
            <a:custGeom>
              <a:avLst/>
              <a:gdLst>
                <a:gd name="T0" fmla="*/ 2 w 582"/>
                <a:gd name="T1" fmla="*/ 20 h 736"/>
                <a:gd name="T2" fmla="*/ 2 w 582"/>
                <a:gd name="T3" fmla="*/ 20 h 736"/>
                <a:gd name="T4" fmla="*/ 2 w 582"/>
                <a:gd name="T5" fmla="*/ 20 h 736"/>
                <a:gd name="T6" fmla="*/ 2 w 582"/>
                <a:gd name="T7" fmla="*/ 20 h 736"/>
                <a:gd name="T8" fmla="*/ 2 w 582"/>
                <a:gd name="T9" fmla="*/ 19 h 736"/>
                <a:gd name="T10" fmla="*/ 2 w 582"/>
                <a:gd name="T11" fmla="*/ 18 h 736"/>
                <a:gd name="T12" fmla="*/ 2 w 582"/>
                <a:gd name="T13" fmla="*/ 16 h 736"/>
                <a:gd name="T14" fmla="*/ 2 w 582"/>
                <a:gd name="T15" fmla="*/ 14 h 736"/>
                <a:gd name="T16" fmla="*/ 2 w 582"/>
                <a:gd name="T17" fmla="*/ 9 h 736"/>
                <a:gd name="T18" fmla="*/ 2 w 582"/>
                <a:gd name="T19" fmla="*/ 8 h 736"/>
                <a:gd name="T20" fmla="*/ 2 w 582"/>
                <a:gd name="T21" fmla="*/ 6 h 736"/>
                <a:gd name="T22" fmla="*/ 2 w 582"/>
                <a:gd name="T23" fmla="*/ 5 h 736"/>
                <a:gd name="T24" fmla="*/ 2 w 582"/>
                <a:gd name="T25" fmla="*/ 5 h 736"/>
                <a:gd name="T26" fmla="*/ 2 w 582"/>
                <a:gd name="T27" fmla="*/ 5 h 736"/>
                <a:gd name="T28" fmla="*/ 2 w 582"/>
                <a:gd name="T29" fmla="*/ 5 h 736"/>
                <a:gd name="T30" fmla="*/ 2 w 582"/>
                <a:gd name="T31" fmla="*/ 5 h 736"/>
                <a:gd name="T32" fmla="*/ 2 w 582"/>
                <a:gd name="T33" fmla="*/ 5 h 736"/>
                <a:gd name="T34" fmla="*/ 2 w 582"/>
                <a:gd name="T35" fmla="*/ 5 h 736"/>
                <a:gd name="T36" fmla="*/ 2 w 582"/>
                <a:gd name="T37" fmla="*/ 8 h 736"/>
                <a:gd name="T38" fmla="*/ 2 w 582"/>
                <a:gd name="T39" fmla="*/ 5 h 736"/>
                <a:gd name="T40" fmla="*/ 2 w 582"/>
                <a:gd name="T41" fmla="*/ 5 h 736"/>
                <a:gd name="T42" fmla="*/ 2 w 582"/>
                <a:gd name="T43" fmla="*/ 9 h 736"/>
                <a:gd name="T44" fmla="*/ 2 w 582"/>
                <a:gd name="T45" fmla="*/ 16 h 736"/>
                <a:gd name="T46" fmla="*/ 2 w 582"/>
                <a:gd name="T47" fmla="*/ 17 h 736"/>
                <a:gd name="T48" fmla="*/ 2 w 582"/>
                <a:gd name="T49" fmla="*/ 18 h 736"/>
                <a:gd name="T50" fmla="*/ 2 w 582"/>
                <a:gd name="T51" fmla="*/ 19 h 736"/>
                <a:gd name="T52" fmla="*/ 2 w 582"/>
                <a:gd name="T53" fmla="*/ 20 h 736"/>
                <a:gd name="T54" fmla="*/ 0 w 582"/>
                <a:gd name="T55" fmla="*/ 21 h 736"/>
                <a:gd name="T56" fmla="*/ 2 w 582"/>
                <a:gd name="T57" fmla="*/ 21 h 736"/>
                <a:gd name="T58" fmla="*/ 2 w 582"/>
                <a:gd name="T59" fmla="*/ 20 h 736"/>
                <a:gd name="T60" fmla="*/ 2 w 582"/>
                <a:gd name="T61" fmla="*/ 20 h 736"/>
                <a:gd name="T62" fmla="*/ 2 w 582"/>
                <a:gd name="T63" fmla="*/ 20 h 736"/>
                <a:gd name="T64" fmla="*/ 2 w 582"/>
                <a:gd name="T65" fmla="*/ 19 h 736"/>
                <a:gd name="T66" fmla="*/ 2 w 582"/>
                <a:gd name="T67" fmla="*/ 18 h 736"/>
                <a:gd name="T68" fmla="*/ 2 w 582"/>
                <a:gd name="T69" fmla="*/ 17 h 736"/>
                <a:gd name="T70" fmla="*/ 2 w 582"/>
                <a:gd name="T71" fmla="*/ 16 h 736"/>
                <a:gd name="T72" fmla="*/ 2 w 582"/>
                <a:gd name="T73" fmla="*/ 17 h 736"/>
                <a:gd name="T74" fmla="*/ 2 w 582"/>
                <a:gd name="T75" fmla="*/ 18 h 736"/>
                <a:gd name="T76" fmla="*/ 2 w 582"/>
                <a:gd name="T77" fmla="*/ 20 h 736"/>
                <a:gd name="T78" fmla="*/ 2 w 582"/>
                <a:gd name="T79" fmla="*/ 20 h 736"/>
                <a:gd name="T80" fmla="*/ 2 w 582"/>
                <a:gd name="T81" fmla="*/ 21 h 736"/>
                <a:gd name="T82" fmla="*/ 2 w 582"/>
                <a:gd name="T83" fmla="*/ 21 h 736"/>
                <a:gd name="T84" fmla="*/ 2 w 582"/>
                <a:gd name="T85" fmla="*/ 21 h 736"/>
                <a:gd name="T86" fmla="*/ 2 w 582"/>
                <a:gd name="T87" fmla="*/ 21 h 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2"/>
                <a:gd name="T133" fmla="*/ 0 h 736"/>
                <a:gd name="T134" fmla="*/ 582 w 582"/>
                <a:gd name="T135" fmla="*/ 736 h 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2" h="736">
                  <a:moveTo>
                    <a:pt x="574" y="702"/>
                  </a:moveTo>
                  <a:lnTo>
                    <a:pt x="562" y="702"/>
                  </a:lnTo>
                  <a:lnTo>
                    <a:pt x="550" y="701"/>
                  </a:lnTo>
                  <a:lnTo>
                    <a:pt x="538" y="698"/>
                  </a:lnTo>
                  <a:lnTo>
                    <a:pt x="526" y="697"/>
                  </a:lnTo>
                  <a:lnTo>
                    <a:pt x="514" y="695"/>
                  </a:lnTo>
                  <a:lnTo>
                    <a:pt x="501" y="691"/>
                  </a:lnTo>
                  <a:lnTo>
                    <a:pt x="489" y="688"/>
                  </a:lnTo>
                  <a:lnTo>
                    <a:pt x="477" y="684"/>
                  </a:lnTo>
                  <a:lnTo>
                    <a:pt x="465" y="681"/>
                  </a:lnTo>
                  <a:lnTo>
                    <a:pt x="453" y="676"/>
                  </a:lnTo>
                  <a:lnTo>
                    <a:pt x="440" y="672"/>
                  </a:lnTo>
                  <a:lnTo>
                    <a:pt x="429" y="667"/>
                  </a:lnTo>
                  <a:lnTo>
                    <a:pt x="417" y="661"/>
                  </a:lnTo>
                  <a:lnTo>
                    <a:pt x="406" y="657"/>
                  </a:lnTo>
                  <a:lnTo>
                    <a:pt x="394" y="651"/>
                  </a:lnTo>
                  <a:lnTo>
                    <a:pt x="384" y="645"/>
                  </a:lnTo>
                  <a:lnTo>
                    <a:pt x="364" y="630"/>
                  </a:lnTo>
                  <a:lnTo>
                    <a:pt x="347" y="611"/>
                  </a:lnTo>
                  <a:lnTo>
                    <a:pt x="331" y="589"/>
                  </a:lnTo>
                  <a:lnTo>
                    <a:pt x="317" y="565"/>
                  </a:lnTo>
                  <a:lnTo>
                    <a:pt x="306" y="543"/>
                  </a:lnTo>
                  <a:lnTo>
                    <a:pt x="297" y="524"/>
                  </a:lnTo>
                  <a:lnTo>
                    <a:pt x="292" y="510"/>
                  </a:lnTo>
                  <a:lnTo>
                    <a:pt x="289" y="505"/>
                  </a:lnTo>
                  <a:lnTo>
                    <a:pt x="289" y="288"/>
                  </a:lnTo>
                  <a:lnTo>
                    <a:pt x="301" y="281"/>
                  </a:lnTo>
                  <a:lnTo>
                    <a:pt x="315" y="273"/>
                  </a:lnTo>
                  <a:lnTo>
                    <a:pt x="331" y="264"/>
                  </a:lnTo>
                  <a:lnTo>
                    <a:pt x="348" y="254"/>
                  </a:lnTo>
                  <a:lnTo>
                    <a:pt x="367" y="242"/>
                  </a:lnTo>
                  <a:lnTo>
                    <a:pt x="385" y="232"/>
                  </a:lnTo>
                  <a:lnTo>
                    <a:pt x="405" y="220"/>
                  </a:lnTo>
                  <a:lnTo>
                    <a:pt x="423" y="209"/>
                  </a:lnTo>
                  <a:lnTo>
                    <a:pt x="441" y="198"/>
                  </a:lnTo>
                  <a:lnTo>
                    <a:pt x="458" y="188"/>
                  </a:lnTo>
                  <a:lnTo>
                    <a:pt x="474" y="178"/>
                  </a:lnTo>
                  <a:lnTo>
                    <a:pt x="486" y="169"/>
                  </a:lnTo>
                  <a:lnTo>
                    <a:pt x="498" y="163"/>
                  </a:lnTo>
                  <a:lnTo>
                    <a:pt x="507" y="158"/>
                  </a:lnTo>
                  <a:lnTo>
                    <a:pt x="512" y="155"/>
                  </a:lnTo>
                  <a:lnTo>
                    <a:pt x="514" y="153"/>
                  </a:lnTo>
                  <a:lnTo>
                    <a:pt x="469" y="105"/>
                  </a:lnTo>
                  <a:lnTo>
                    <a:pt x="529" y="64"/>
                  </a:lnTo>
                  <a:lnTo>
                    <a:pt x="481" y="6"/>
                  </a:lnTo>
                  <a:lnTo>
                    <a:pt x="451" y="6"/>
                  </a:lnTo>
                  <a:lnTo>
                    <a:pt x="491" y="58"/>
                  </a:lnTo>
                  <a:lnTo>
                    <a:pt x="433" y="100"/>
                  </a:lnTo>
                  <a:lnTo>
                    <a:pt x="435" y="103"/>
                  </a:lnTo>
                  <a:lnTo>
                    <a:pt x="439" y="107"/>
                  </a:lnTo>
                  <a:lnTo>
                    <a:pt x="446" y="114"/>
                  </a:lnTo>
                  <a:lnTo>
                    <a:pt x="453" y="122"/>
                  </a:lnTo>
                  <a:lnTo>
                    <a:pt x="460" y="130"/>
                  </a:lnTo>
                  <a:lnTo>
                    <a:pt x="466" y="137"/>
                  </a:lnTo>
                  <a:lnTo>
                    <a:pt x="469" y="142"/>
                  </a:lnTo>
                  <a:lnTo>
                    <a:pt x="470" y="143"/>
                  </a:lnTo>
                  <a:lnTo>
                    <a:pt x="271" y="264"/>
                  </a:lnTo>
                  <a:lnTo>
                    <a:pt x="129" y="141"/>
                  </a:lnTo>
                  <a:lnTo>
                    <a:pt x="161" y="99"/>
                  </a:lnTo>
                  <a:lnTo>
                    <a:pt x="110" y="59"/>
                  </a:lnTo>
                  <a:lnTo>
                    <a:pt x="141" y="0"/>
                  </a:lnTo>
                  <a:lnTo>
                    <a:pt x="113" y="2"/>
                  </a:lnTo>
                  <a:lnTo>
                    <a:pt x="76" y="65"/>
                  </a:lnTo>
                  <a:lnTo>
                    <a:pt x="128" y="104"/>
                  </a:lnTo>
                  <a:lnTo>
                    <a:pt x="89" y="145"/>
                  </a:lnTo>
                  <a:lnTo>
                    <a:pt x="254" y="284"/>
                  </a:lnTo>
                  <a:lnTo>
                    <a:pt x="254" y="510"/>
                  </a:lnTo>
                  <a:lnTo>
                    <a:pt x="247" y="531"/>
                  </a:lnTo>
                  <a:lnTo>
                    <a:pt x="240" y="550"/>
                  </a:lnTo>
                  <a:lnTo>
                    <a:pt x="233" y="566"/>
                  </a:lnTo>
                  <a:lnTo>
                    <a:pt x="226" y="578"/>
                  </a:lnTo>
                  <a:lnTo>
                    <a:pt x="218" y="591"/>
                  </a:lnTo>
                  <a:lnTo>
                    <a:pt x="208" y="603"/>
                  </a:lnTo>
                  <a:lnTo>
                    <a:pt x="194" y="615"/>
                  </a:lnTo>
                  <a:lnTo>
                    <a:pt x="176" y="627"/>
                  </a:lnTo>
                  <a:lnTo>
                    <a:pt x="157" y="639"/>
                  </a:lnTo>
                  <a:lnTo>
                    <a:pt x="136" y="649"/>
                  </a:lnTo>
                  <a:lnTo>
                    <a:pt x="117" y="658"/>
                  </a:lnTo>
                  <a:lnTo>
                    <a:pt x="97" y="664"/>
                  </a:lnTo>
                  <a:lnTo>
                    <a:pt x="77" y="668"/>
                  </a:lnTo>
                  <a:lnTo>
                    <a:pt x="57" y="672"/>
                  </a:lnTo>
                  <a:lnTo>
                    <a:pt x="35" y="674"/>
                  </a:lnTo>
                  <a:lnTo>
                    <a:pt x="12" y="675"/>
                  </a:lnTo>
                  <a:lnTo>
                    <a:pt x="0" y="715"/>
                  </a:lnTo>
                  <a:lnTo>
                    <a:pt x="15" y="714"/>
                  </a:lnTo>
                  <a:lnTo>
                    <a:pt x="30" y="713"/>
                  </a:lnTo>
                  <a:lnTo>
                    <a:pt x="45" y="712"/>
                  </a:lnTo>
                  <a:lnTo>
                    <a:pt x="60" y="710"/>
                  </a:lnTo>
                  <a:lnTo>
                    <a:pt x="76" y="707"/>
                  </a:lnTo>
                  <a:lnTo>
                    <a:pt x="91" y="704"/>
                  </a:lnTo>
                  <a:lnTo>
                    <a:pt x="106" y="699"/>
                  </a:lnTo>
                  <a:lnTo>
                    <a:pt x="121" y="695"/>
                  </a:lnTo>
                  <a:lnTo>
                    <a:pt x="136" y="690"/>
                  </a:lnTo>
                  <a:lnTo>
                    <a:pt x="150" y="684"/>
                  </a:lnTo>
                  <a:lnTo>
                    <a:pt x="164" y="677"/>
                  </a:lnTo>
                  <a:lnTo>
                    <a:pt x="178" y="671"/>
                  </a:lnTo>
                  <a:lnTo>
                    <a:pt x="191" y="664"/>
                  </a:lnTo>
                  <a:lnTo>
                    <a:pt x="204" y="654"/>
                  </a:lnTo>
                  <a:lnTo>
                    <a:pt x="216" y="645"/>
                  </a:lnTo>
                  <a:lnTo>
                    <a:pt x="227" y="636"/>
                  </a:lnTo>
                  <a:lnTo>
                    <a:pt x="235" y="627"/>
                  </a:lnTo>
                  <a:lnTo>
                    <a:pt x="243" y="618"/>
                  </a:lnTo>
                  <a:lnTo>
                    <a:pt x="249" y="607"/>
                  </a:lnTo>
                  <a:lnTo>
                    <a:pt x="255" y="597"/>
                  </a:lnTo>
                  <a:lnTo>
                    <a:pt x="259" y="586"/>
                  </a:lnTo>
                  <a:lnTo>
                    <a:pt x="264" y="575"/>
                  </a:lnTo>
                  <a:lnTo>
                    <a:pt x="269" y="565"/>
                  </a:lnTo>
                  <a:lnTo>
                    <a:pt x="273" y="553"/>
                  </a:lnTo>
                  <a:lnTo>
                    <a:pt x="280" y="567"/>
                  </a:lnTo>
                  <a:lnTo>
                    <a:pt x="286" y="580"/>
                  </a:lnTo>
                  <a:lnTo>
                    <a:pt x="293" y="593"/>
                  </a:lnTo>
                  <a:lnTo>
                    <a:pt x="301" y="607"/>
                  </a:lnTo>
                  <a:lnTo>
                    <a:pt x="309" y="620"/>
                  </a:lnTo>
                  <a:lnTo>
                    <a:pt x="317" y="633"/>
                  </a:lnTo>
                  <a:lnTo>
                    <a:pt x="327" y="644"/>
                  </a:lnTo>
                  <a:lnTo>
                    <a:pt x="338" y="656"/>
                  </a:lnTo>
                  <a:lnTo>
                    <a:pt x="350" y="667"/>
                  </a:lnTo>
                  <a:lnTo>
                    <a:pt x="364" y="677"/>
                  </a:lnTo>
                  <a:lnTo>
                    <a:pt x="378" y="687"/>
                  </a:lnTo>
                  <a:lnTo>
                    <a:pt x="393" y="695"/>
                  </a:lnTo>
                  <a:lnTo>
                    <a:pt x="408" y="702"/>
                  </a:lnTo>
                  <a:lnTo>
                    <a:pt x="424" y="709"/>
                  </a:lnTo>
                  <a:lnTo>
                    <a:pt x="439" y="714"/>
                  </a:lnTo>
                  <a:lnTo>
                    <a:pt x="455" y="719"/>
                  </a:lnTo>
                  <a:lnTo>
                    <a:pt x="471" y="722"/>
                  </a:lnTo>
                  <a:lnTo>
                    <a:pt x="488" y="726"/>
                  </a:lnTo>
                  <a:lnTo>
                    <a:pt x="504" y="729"/>
                  </a:lnTo>
                  <a:lnTo>
                    <a:pt x="520" y="732"/>
                  </a:lnTo>
                  <a:lnTo>
                    <a:pt x="536" y="734"/>
                  </a:lnTo>
                  <a:lnTo>
                    <a:pt x="552" y="735"/>
                  </a:lnTo>
                  <a:lnTo>
                    <a:pt x="567" y="735"/>
                  </a:lnTo>
                  <a:lnTo>
                    <a:pt x="582" y="736"/>
                  </a:lnTo>
                  <a:lnTo>
                    <a:pt x="574" y="7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97" name="Freeform 21"/>
            <p:cNvSpPr>
              <a:spLocks/>
            </p:cNvSpPr>
            <p:nvPr/>
          </p:nvSpPr>
          <p:spPr bwMode="auto">
            <a:xfrm>
              <a:off x="3170" y="2278"/>
              <a:ext cx="109" cy="34"/>
            </a:xfrm>
            <a:custGeom>
              <a:avLst/>
              <a:gdLst>
                <a:gd name="T0" fmla="*/ 2 w 133"/>
                <a:gd name="T1" fmla="*/ 6 h 37"/>
                <a:gd name="T2" fmla="*/ 2 w 133"/>
                <a:gd name="T3" fmla="*/ 0 h 37"/>
                <a:gd name="T4" fmla="*/ 0 w 133"/>
                <a:gd name="T5" fmla="*/ 1 h 37"/>
                <a:gd name="T6" fmla="*/ 0 w 133"/>
                <a:gd name="T7" fmla="*/ 6 h 37"/>
                <a:gd name="T8" fmla="*/ 2 w 133"/>
                <a:gd name="T9" fmla="*/ 6 h 37"/>
                <a:gd name="T10" fmla="*/ 0 60000 65536"/>
                <a:gd name="T11" fmla="*/ 0 60000 65536"/>
                <a:gd name="T12" fmla="*/ 0 60000 65536"/>
                <a:gd name="T13" fmla="*/ 0 60000 65536"/>
                <a:gd name="T14" fmla="*/ 0 60000 65536"/>
                <a:gd name="T15" fmla="*/ 0 w 133"/>
                <a:gd name="T16" fmla="*/ 0 h 37"/>
                <a:gd name="T17" fmla="*/ 133 w 133"/>
                <a:gd name="T18" fmla="*/ 37 h 37"/>
              </a:gdLst>
              <a:ahLst/>
              <a:cxnLst>
                <a:cxn ang="T10">
                  <a:pos x="T0" y="T1"/>
                </a:cxn>
                <a:cxn ang="T11">
                  <a:pos x="T2" y="T3"/>
                </a:cxn>
                <a:cxn ang="T12">
                  <a:pos x="T4" y="T5"/>
                </a:cxn>
                <a:cxn ang="T13">
                  <a:pos x="T6" y="T7"/>
                </a:cxn>
                <a:cxn ang="T14">
                  <a:pos x="T8" y="T9"/>
                </a:cxn>
              </a:cxnLst>
              <a:rect l="T15" t="T16" r="T17" b="T18"/>
              <a:pathLst>
                <a:path w="133" h="37">
                  <a:moveTo>
                    <a:pt x="133" y="36"/>
                  </a:moveTo>
                  <a:lnTo>
                    <a:pt x="133" y="0"/>
                  </a:lnTo>
                  <a:lnTo>
                    <a:pt x="0" y="1"/>
                  </a:lnTo>
                  <a:lnTo>
                    <a:pt x="0" y="37"/>
                  </a:lnTo>
                  <a:lnTo>
                    <a:pt x="13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898" name="Rectangle 22"/>
            <p:cNvSpPr>
              <a:spLocks noChangeArrowheads="1"/>
            </p:cNvSpPr>
            <p:nvPr/>
          </p:nvSpPr>
          <p:spPr bwMode="auto">
            <a:xfrm>
              <a:off x="2946" y="2276"/>
              <a:ext cx="103"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6899" name="Freeform 23"/>
            <p:cNvSpPr>
              <a:spLocks/>
            </p:cNvSpPr>
            <p:nvPr/>
          </p:nvSpPr>
          <p:spPr bwMode="auto">
            <a:xfrm>
              <a:off x="3336" y="2791"/>
              <a:ext cx="51" cy="51"/>
            </a:xfrm>
            <a:custGeom>
              <a:avLst/>
              <a:gdLst>
                <a:gd name="T0" fmla="*/ 0 w 64"/>
                <a:gd name="T1" fmla="*/ 0 h 56"/>
                <a:gd name="T2" fmla="*/ 0 w 64"/>
                <a:gd name="T3" fmla="*/ 5 h 56"/>
                <a:gd name="T4" fmla="*/ 2 w 64"/>
                <a:gd name="T5" fmla="*/ 5 h 56"/>
                <a:gd name="T6" fmla="*/ 0 w 64"/>
                <a:gd name="T7" fmla="*/ 0 h 56"/>
                <a:gd name="T8" fmla="*/ 0 60000 65536"/>
                <a:gd name="T9" fmla="*/ 0 60000 65536"/>
                <a:gd name="T10" fmla="*/ 0 60000 65536"/>
                <a:gd name="T11" fmla="*/ 0 60000 65536"/>
                <a:gd name="T12" fmla="*/ 0 w 64"/>
                <a:gd name="T13" fmla="*/ 0 h 56"/>
                <a:gd name="T14" fmla="*/ 64 w 64"/>
                <a:gd name="T15" fmla="*/ 56 h 56"/>
              </a:gdLst>
              <a:ahLst/>
              <a:cxnLst>
                <a:cxn ang="T8">
                  <a:pos x="T0" y="T1"/>
                </a:cxn>
                <a:cxn ang="T9">
                  <a:pos x="T2" y="T3"/>
                </a:cxn>
                <a:cxn ang="T10">
                  <a:pos x="T4" y="T5"/>
                </a:cxn>
                <a:cxn ang="T11">
                  <a:pos x="T6" y="T7"/>
                </a:cxn>
              </a:cxnLst>
              <a:rect l="T12" t="T13" r="T14" b="T15"/>
              <a:pathLst>
                <a:path w="64" h="56">
                  <a:moveTo>
                    <a:pt x="0" y="0"/>
                  </a:moveTo>
                  <a:lnTo>
                    <a:pt x="0" y="56"/>
                  </a:lnTo>
                  <a:lnTo>
                    <a:pt x="64" y="56"/>
                  </a:lnTo>
                  <a:lnTo>
                    <a:pt x="0"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900" name="Freeform 24"/>
            <p:cNvSpPr>
              <a:spLocks/>
            </p:cNvSpPr>
            <p:nvPr/>
          </p:nvSpPr>
          <p:spPr bwMode="auto">
            <a:xfrm>
              <a:off x="3474" y="2299"/>
              <a:ext cx="126" cy="114"/>
            </a:xfrm>
            <a:custGeom>
              <a:avLst/>
              <a:gdLst>
                <a:gd name="T0" fmla="*/ 3 w 150"/>
                <a:gd name="T1" fmla="*/ 4 h 127"/>
                <a:gd name="T2" fmla="*/ 3 w 150"/>
                <a:gd name="T3" fmla="*/ 4 h 127"/>
                <a:gd name="T4" fmla="*/ 3 w 150"/>
                <a:gd name="T5" fmla="*/ 4 h 127"/>
                <a:gd name="T6" fmla="*/ 3 w 150"/>
                <a:gd name="T7" fmla="*/ 4 h 127"/>
                <a:gd name="T8" fmla="*/ 3 w 150"/>
                <a:gd name="T9" fmla="*/ 4 h 127"/>
                <a:gd name="T10" fmla="*/ 3 w 150"/>
                <a:gd name="T11" fmla="*/ 4 h 127"/>
                <a:gd name="T12" fmla="*/ 3 w 150"/>
                <a:gd name="T13" fmla="*/ 4 h 127"/>
                <a:gd name="T14" fmla="*/ 3 w 150"/>
                <a:gd name="T15" fmla="*/ 4 h 127"/>
                <a:gd name="T16" fmla="*/ 3 w 150"/>
                <a:gd name="T17" fmla="*/ 4 h 127"/>
                <a:gd name="T18" fmla="*/ 3 w 150"/>
                <a:gd name="T19" fmla="*/ 4 h 127"/>
                <a:gd name="T20" fmla="*/ 3 w 150"/>
                <a:gd name="T21" fmla="*/ 4 h 127"/>
                <a:gd name="T22" fmla="*/ 3 w 150"/>
                <a:gd name="T23" fmla="*/ 4 h 127"/>
                <a:gd name="T24" fmla="*/ 3 w 150"/>
                <a:gd name="T25" fmla="*/ 0 h 127"/>
                <a:gd name="T26" fmla="*/ 3 w 150"/>
                <a:gd name="T27" fmla="*/ 1 h 127"/>
                <a:gd name="T28" fmla="*/ 3 w 150"/>
                <a:gd name="T29" fmla="*/ 3 h 127"/>
                <a:gd name="T30" fmla="*/ 3 w 150"/>
                <a:gd name="T31" fmla="*/ 4 h 127"/>
                <a:gd name="T32" fmla="*/ 3 w 150"/>
                <a:gd name="T33" fmla="*/ 4 h 127"/>
                <a:gd name="T34" fmla="*/ 3 w 150"/>
                <a:gd name="T35" fmla="*/ 4 h 127"/>
                <a:gd name="T36" fmla="*/ 3 w 150"/>
                <a:gd name="T37" fmla="*/ 4 h 127"/>
                <a:gd name="T38" fmla="*/ 3 w 150"/>
                <a:gd name="T39" fmla="*/ 4 h 127"/>
                <a:gd name="T40" fmla="*/ 3 w 150"/>
                <a:gd name="T41" fmla="*/ 4 h 127"/>
                <a:gd name="T42" fmla="*/ 0 w 150"/>
                <a:gd name="T43" fmla="*/ 4 h 127"/>
                <a:gd name="T44" fmla="*/ 3 w 150"/>
                <a:gd name="T45" fmla="*/ 4 h 127"/>
                <a:gd name="T46" fmla="*/ 3 w 150"/>
                <a:gd name="T47" fmla="*/ 4 h 127"/>
                <a:gd name="T48" fmla="*/ 3 w 150"/>
                <a:gd name="T49" fmla="*/ 4 h 127"/>
                <a:gd name="T50" fmla="*/ 3 w 150"/>
                <a:gd name="T51" fmla="*/ 4 h 127"/>
                <a:gd name="T52" fmla="*/ 3 w 150"/>
                <a:gd name="T53" fmla="*/ 4 h 127"/>
                <a:gd name="T54" fmla="*/ 3 w 150"/>
                <a:gd name="T55" fmla="*/ 4 h 127"/>
                <a:gd name="T56" fmla="*/ 3 w 150"/>
                <a:gd name="T57" fmla="*/ 4 h 127"/>
                <a:gd name="T58" fmla="*/ 3 w 150"/>
                <a:gd name="T59" fmla="*/ 4 h 127"/>
                <a:gd name="T60" fmla="*/ 3 w 150"/>
                <a:gd name="T61" fmla="*/ 4 h 127"/>
                <a:gd name="T62" fmla="*/ 3 w 150"/>
                <a:gd name="T63" fmla="*/ 4 h 127"/>
                <a:gd name="T64" fmla="*/ 3 w 150"/>
                <a:gd name="T65" fmla="*/ 4 h 127"/>
                <a:gd name="T66" fmla="*/ 3 w 150"/>
                <a:gd name="T67" fmla="*/ 4 h 127"/>
                <a:gd name="T68" fmla="*/ 3 w 150"/>
                <a:gd name="T69" fmla="*/ 4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27"/>
                <a:gd name="T107" fmla="*/ 150 w 150"/>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27">
                  <a:moveTo>
                    <a:pt x="150" y="127"/>
                  </a:moveTo>
                  <a:lnTo>
                    <a:pt x="149" y="123"/>
                  </a:lnTo>
                  <a:lnTo>
                    <a:pt x="147" y="115"/>
                  </a:lnTo>
                  <a:lnTo>
                    <a:pt x="144" y="102"/>
                  </a:lnTo>
                  <a:lnTo>
                    <a:pt x="139" y="87"/>
                  </a:lnTo>
                  <a:lnTo>
                    <a:pt x="133" y="71"/>
                  </a:lnTo>
                  <a:lnTo>
                    <a:pt x="127" y="55"/>
                  </a:lnTo>
                  <a:lnTo>
                    <a:pt x="121" y="40"/>
                  </a:lnTo>
                  <a:lnTo>
                    <a:pt x="112" y="29"/>
                  </a:lnTo>
                  <a:lnTo>
                    <a:pt x="109" y="24"/>
                  </a:lnTo>
                  <a:lnTo>
                    <a:pt x="101" y="14"/>
                  </a:lnTo>
                  <a:lnTo>
                    <a:pt x="94" y="4"/>
                  </a:lnTo>
                  <a:lnTo>
                    <a:pt x="91" y="0"/>
                  </a:lnTo>
                  <a:lnTo>
                    <a:pt x="88" y="1"/>
                  </a:lnTo>
                  <a:lnTo>
                    <a:pt x="82" y="3"/>
                  </a:lnTo>
                  <a:lnTo>
                    <a:pt x="74" y="7"/>
                  </a:lnTo>
                  <a:lnTo>
                    <a:pt x="66" y="11"/>
                  </a:lnTo>
                  <a:lnTo>
                    <a:pt x="57" y="16"/>
                  </a:lnTo>
                  <a:lnTo>
                    <a:pt x="49" y="19"/>
                  </a:lnTo>
                  <a:lnTo>
                    <a:pt x="43" y="23"/>
                  </a:lnTo>
                  <a:lnTo>
                    <a:pt x="41" y="24"/>
                  </a:lnTo>
                  <a:lnTo>
                    <a:pt x="0" y="115"/>
                  </a:lnTo>
                  <a:lnTo>
                    <a:pt x="4" y="123"/>
                  </a:lnTo>
                  <a:lnTo>
                    <a:pt x="12" y="125"/>
                  </a:lnTo>
                  <a:lnTo>
                    <a:pt x="20" y="124"/>
                  </a:lnTo>
                  <a:lnTo>
                    <a:pt x="25" y="123"/>
                  </a:lnTo>
                  <a:lnTo>
                    <a:pt x="33" y="117"/>
                  </a:lnTo>
                  <a:lnTo>
                    <a:pt x="41" y="101"/>
                  </a:lnTo>
                  <a:lnTo>
                    <a:pt x="50" y="86"/>
                  </a:lnTo>
                  <a:lnTo>
                    <a:pt x="58" y="82"/>
                  </a:lnTo>
                  <a:lnTo>
                    <a:pt x="68" y="92"/>
                  </a:lnTo>
                  <a:lnTo>
                    <a:pt x="73" y="107"/>
                  </a:lnTo>
                  <a:lnTo>
                    <a:pt x="76" y="120"/>
                  </a:lnTo>
                  <a:lnTo>
                    <a:pt x="77" y="125"/>
                  </a:lnTo>
                  <a:lnTo>
                    <a:pt x="150" y="12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901" name="Freeform 25"/>
            <p:cNvSpPr>
              <a:spLocks/>
            </p:cNvSpPr>
            <p:nvPr/>
          </p:nvSpPr>
          <p:spPr bwMode="auto">
            <a:xfrm>
              <a:off x="2821" y="1162"/>
              <a:ext cx="463" cy="131"/>
            </a:xfrm>
            <a:custGeom>
              <a:avLst/>
              <a:gdLst>
                <a:gd name="T0" fmla="*/ 2 w 558"/>
                <a:gd name="T1" fmla="*/ 0 h 145"/>
                <a:gd name="T2" fmla="*/ 2 w 558"/>
                <a:gd name="T3" fmla="*/ 1 h 145"/>
                <a:gd name="T4" fmla="*/ 2 w 558"/>
                <a:gd name="T5" fmla="*/ 2 h 145"/>
                <a:gd name="T6" fmla="*/ 2 w 558"/>
                <a:gd name="T7" fmla="*/ 3 h 145"/>
                <a:gd name="T8" fmla="*/ 2 w 558"/>
                <a:gd name="T9" fmla="*/ 4 h 145"/>
                <a:gd name="T10" fmla="*/ 2 w 558"/>
                <a:gd name="T11" fmla="*/ 5 h 145"/>
                <a:gd name="T12" fmla="*/ 2 w 558"/>
                <a:gd name="T13" fmla="*/ 5 h 145"/>
                <a:gd name="T14" fmla="*/ 2 w 558"/>
                <a:gd name="T15" fmla="*/ 5 h 145"/>
                <a:gd name="T16" fmla="*/ 2 w 558"/>
                <a:gd name="T17" fmla="*/ 5 h 145"/>
                <a:gd name="T18" fmla="*/ 2 w 558"/>
                <a:gd name="T19" fmla="*/ 5 h 145"/>
                <a:gd name="T20" fmla="*/ 2 w 558"/>
                <a:gd name="T21" fmla="*/ 5 h 145"/>
                <a:gd name="T22" fmla="*/ 2 w 558"/>
                <a:gd name="T23" fmla="*/ 5 h 145"/>
                <a:gd name="T24" fmla="*/ 2 w 558"/>
                <a:gd name="T25" fmla="*/ 5 h 145"/>
                <a:gd name="T26" fmla="*/ 2 w 558"/>
                <a:gd name="T27" fmla="*/ 5 h 145"/>
                <a:gd name="T28" fmla="*/ 2 w 558"/>
                <a:gd name="T29" fmla="*/ 5 h 145"/>
                <a:gd name="T30" fmla="*/ 2 w 558"/>
                <a:gd name="T31" fmla="*/ 5 h 145"/>
                <a:gd name="T32" fmla="*/ 2 w 558"/>
                <a:gd name="T33" fmla="*/ 5 h 145"/>
                <a:gd name="T34" fmla="*/ 2 w 558"/>
                <a:gd name="T35" fmla="*/ 5 h 145"/>
                <a:gd name="T36" fmla="*/ 2 w 558"/>
                <a:gd name="T37" fmla="*/ 5 h 145"/>
                <a:gd name="T38" fmla="*/ 2 w 558"/>
                <a:gd name="T39" fmla="*/ 5 h 145"/>
                <a:gd name="T40" fmla="*/ 2 w 558"/>
                <a:gd name="T41" fmla="*/ 5 h 145"/>
                <a:gd name="T42" fmla="*/ 2 w 558"/>
                <a:gd name="T43" fmla="*/ 5 h 145"/>
                <a:gd name="T44" fmla="*/ 2 w 558"/>
                <a:gd name="T45" fmla="*/ 5 h 145"/>
                <a:gd name="T46" fmla="*/ 2 w 558"/>
                <a:gd name="T47" fmla="*/ 5 h 145"/>
                <a:gd name="T48" fmla="*/ 2 w 558"/>
                <a:gd name="T49" fmla="*/ 5 h 145"/>
                <a:gd name="T50" fmla="*/ 2 w 558"/>
                <a:gd name="T51" fmla="*/ 5 h 145"/>
                <a:gd name="T52" fmla="*/ 2 w 558"/>
                <a:gd name="T53" fmla="*/ 5 h 145"/>
                <a:gd name="T54" fmla="*/ 2 w 558"/>
                <a:gd name="T55" fmla="*/ 5 h 145"/>
                <a:gd name="T56" fmla="*/ 2 w 558"/>
                <a:gd name="T57" fmla="*/ 5 h 145"/>
                <a:gd name="T58" fmla="*/ 2 w 558"/>
                <a:gd name="T59" fmla="*/ 5 h 145"/>
                <a:gd name="T60" fmla="*/ 2 w 558"/>
                <a:gd name="T61" fmla="*/ 5 h 145"/>
                <a:gd name="T62" fmla="*/ 2 w 558"/>
                <a:gd name="T63" fmla="*/ 5 h 145"/>
                <a:gd name="T64" fmla="*/ 2 w 558"/>
                <a:gd name="T65" fmla="*/ 5 h 145"/>
                <a:gd name="T66" fmla="*/ 2 w 558"/>
                <a:gd name="T67" fmla="*/ 5 h 145"/>
                <a:gd name="T68" fmla="*/ 2 w 558"/>
                <a:gd name="T69" fmla="*/ 5 h 145"/>
                <a:gd name="T70" fmla="*/ 2 w 558"/>
                <a:gd name="T71" fmla="*/ 5 h 145"/>
                <a:gd name="T72" fmla="*/ 2 w 558"/>
                <a:gd name="T73" fmla="*/ 5 h 145"/>
                <a:gd name="T74" fmla="*/ 2 w 558"/>
                <a:gd name="T75" fmla="*/ 5 h 145"/>
                <a:gd name="T76" fmla="*/ 2 w 558"/>
                <a:gd name="T77" fmla="*/ 5 h 145"/>
                <a:gd name="T78" fmla="*/ 2 w 558"/>
                <a:gd name="T79" fmla="*/ 1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145"/>
                <a:gd name="T122" fmla="*/ 558 w 55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145">
                  <a:moveTo>
                    <a:pt x="433" y="0"/>
                  </a:moveTo>
                  <a:lnTo>
                    <a:pt x="425" y="0"/>
                  </a:lnTo>
                  <a:lnTo>
                    <a:pt x="413" y="0"/>
                  </a:lnTo>
                  <a:lnTo>
                    <a:pt x="397" y="1"/>
                  </a:lnTo>
                  <a:lnTo>
                    <a:pt x="377" y="1"/>
                  </a:lnTo>
                  <a:lnTo>
                    <a:pt x="355" y="2"/>
                  </a:lnTo>
                  <a:lnTo>
                    <a:pt x="331" y="2"/>
                  </a:lnTo>
                  <a:lnTo>
                    <a:pt x="307" y="3"/>
                  </a:lnTo>
                  <a:lnTo>
                    <a:pt x="280" y="3"/>
                  </a:lnTo>
                  <a:lnTo>
                    <a:pt x="255" y="4"/>
                  </a:lnTo>
                  <a:lnTo>
                    <a:pt x="230" y="5"/>
                  </a:lnTo>
                  <a:lnTo>
                    <a:pt x="206" y="5"/>
                  </a:lnTo>
                  <a:lnTo>
                    <a:pt x="184" y="6"/>
                  </a:lnTo>
                  <a:lnTo>
                    <a:pt x="164" y="6"/>
                  </a:lnTo>
                  <a:lnTo>
                    <a:pt x="147" y="8"/>
                  </a:lnTo>
                  <a:lnTo>
                    <a:pt x="134" y="8"/>
                  </a:lnTo>
                  <a:lnTo>
                    <a:pt x="126" y="8"/>
                  </a:lnTo>
                  <a:lnTo>
                    <a:pt x="101" y="9"/>
                  </a:lnTo>
                  <a:lnTo>
                    <a:pt x="78" y="13"/>
                  </a:lnTo>
                  <a:lnTo>
                    <a:pt x="56" y="19"/>
                  </a:lnTo>
                  <a:lnTo>
                    <a:pt x="37" y="28"/>
                  </a:lnTo>
                  <a:lnTo>
                    <a:pt x="22" y="39"/>
                  </a:lnTo>
                  <a:lnTo>
                    <a:pt x="11" y="50"/>
                  </a:lnTo>
                  <a:lnTo>
                    <a:pt x="3" y="63"/>
                  </a:lnTo>
                  <a:lnTo>
                    <a:pt x="0" y="77"/>
                  </a:lnTo>
                  <a:lnTo>
                    <a:pt x="3" y="91"/>
                  </a:lnTo>
                  <a:lnTo>
                    <a:pt x="11" y="103"/>
                  </a:lnTo>
                  <a:lnTo>
                    <a:pt x="22" y="115"/>
                  </a:lnTo>
                  <a:lnTo>
                    <a:pt x="37" y="125"/>
                  </a:lnTo>
                  <a:lnTo>
                    <a:pt x="56" y="133"/>
                  </a:lnTo>
                  <a:lnTo>
                    <a:pt x="78" y="139"/>
                  </a:lnTo>
                  <a:lnTo>
                    <a:pt x="101" y="143"/>
                  </a:lnTo>
                  <a:lnTo>
                    <a:pt x="126" y="145"/>
                  </a:lnTo>
                  <a:lnTo>
                    <a:pt x="139" y="145"/>
                  </a:lnTo>
                  <a:lnTo>
                    <a:pt x="151" y="143"/>
                  </a:lnTo>
                  <a:lnTo>
                    <a:pt x="163" y="142"/>
                  </a:lnTo>
                  <a:lnTo>
                    <a:pt x="174" y="140"/>
                  </a:lnTo>
                  <a:lnTo>
                    <a:pt x="186" y="137"/>
                  </a:lnTo>
                  <a:lnTo>
                    <a:pt x="195" y="133"/>
                  </a:lnTo>
                  <a:lnTo>
                    <a:pt x="206" y="130"/>
                  </a:lnTo>
                  <a:lnTo>
                    <a:pt x="214" y="125"/>
                  </a:lnTo>
                  <a:lnTo>
                    <a:pt x="222" y="129"/>
                  </a:lnTo>
                  <a:lnTo>
                    <a:pt x="231" y="132"/>
                  </a:lnTo>
                  <a:lnTo>
                    <a:pt x="241" y="134"/>
                  </a:lnTo>
                  <a:lnTo>
                    <a:pt x="251" y="137"/>
                  </a:lnTo>
                  <a:lnTo>
                    <a:pt x="261" y="139"/>
                  </a:lnTo>
                  <a:lnTo>
                    <a:pt x="272" y="140"/>
                  </a:lnTo>
                  <a:lnTo>
                    <a:pt x="283" y="141"/>
                  </a:lnTo>
                  <a:lnTo>
                    <a:pt x="294" y="141"/>
                  </a:lnTo>
                  <a:lnTo>
                    <a:pt x="305" y="141"/>
                  </a:lnTo>
                  <a:lnTo>
                    <a:pt x="315" y="140"/>
                  </a:lnTo>
                  <a:lnTo>
                    <a:pt x="325" y="139"/>
                  </a:lnTo>
                  <a:lnTo>
                    <a:pt x="335" y="138"/>
                  </a:lnTo>
                  <a:lnTo>
                    <a:pt x="344" y="135"/>
                  </a:lnTo>
                  <a:lnTo>
                    <a:pt x="353" y="133"/>
                  </a:lnTo>
                  <a:lnTo>
                    <a:pt x="361" y="131"/>
                  </a:lnTo>
                  <a:lnTo>
                    <a:pt x="369" y="127"/>
                  </a:lnTo>
                  <a:lnTo>
                    <a:pt x="376" y="130"/>
                  </a:lnTo>
                  <a:lnTo>
                    <a:pt x="384" y="131"/>
                  </a:lnTo>
                  <a:lnTo>
                    <a:pt x="391" y="133"/>
                  </a:lnTo>
                  <a:lnTo>
                    <a:pt x="399" y="134"/>
                  </a:lnTo>
                  <a:lnTo>
                    <a:pt x="407" y="135"/>
                  </a:lnTo>
                  <a:lnTo>
                    <a:pt x="415" y="135"/>
                  </a:lnTo>
                  <a:lnTo>
                    <a:pt x="425" y="137"/>
                  </a:lnTo>
                  <a:lnTo>
                    <a:pt x="433" y="137"/>
                  </a:lnTo>
                  <a:lnTo>
                    <a:pt x="458" y="135"/>
                  </a:lnTo>
                  <a:lnTo>
                    <a:pt x="481" y="131"/>
                  </a:lnTo>
                  <a:lnTo>
                    <a:pt x="503" y="125"/>
                  </a:lnTo>
                  <a:lnTo>
                    <a:pt x="521" y="117"/>
                  </a:lnTo>
                  <a:lnTo>
                    <a:pt x="536" y="107"/>
                  </a:lnTo>
                  <a:lnTo>
                    <a:pt x="548" y="95"/>
                  </a:lnTo>
                  <a:lnTo>
                    <a:pt x="556" y="82"/>
                  </a:lnTo>
                  <a:lnTo>
                    <a:pt x="558" y="69"/>
                  </a:lnTo>
                  <a:lnTo>
                    <a:pt x="556" y="55"/>
                  </a:lnTo>
                  <a:lnTo>
                    <a:pt x="548" y="42"/>
                  </a:lnTo>
                  <a:lnTo>
                    <a:pt x="536" y="31"/>
                  </a:lnTo>
                  <a:lnTo>
                    <a:pt x="521" y="20"/>
                  </a:lnTo>
                  <a:lnTo>
                    <a:pt x="503" y="11"/>
                  </a:lnTo>
                  <a:lnTo>
                    <a:pt x="481" y="5"/>
                  </a:lnTo>
                  <a:lnTo>
                    <a:pt x="458" y="1"/>
                  </a:lnTo>
                  <a:lnTo>
                    <a:pt x="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sp>
          <p:nvSpPr>
            <p:cNvPr id="36902" name="Freeform 26"/>
            <p:cNvSpPr>
              <a:spLocks/>
            </p:cNvSpPr>
            <p:nvPr/>
          </p:nvSpPr>
          <p:spPr bwMode="auto">
            <a:xfrm>
              <a:off x="3298" y="1510"/>
              <a:ext cx="33" cy="36"/>
            </a:xfrm>
            <a:custGeom>
              <a:avLst/>
              <a:gdLst>
                <a:gd name="T0" fmla="*/ 2 w 41"/>
                <a:gd name="T1" fmla="*/ 4 h 41"/>
                <a:gd name="T2" fmla="*/ 2 w 41"/>
                <a:gd name="T3" fmla="*/ 4 h 41"/>
                <a:gd name="T4" fmla="*/ 2 w 41"/>
                <a:gd name="T5" fmla="*/ 4 h 41"/>
                <a:gd name="T6" fmla="*/ 2 w 41"/>
                <a:gd name="T7" fmla="*/ 4 h 41"/>
                <a:gd name="T8" fmla="*/ 2 w 41"/>
                <a:gd name="T9" fmla="*/ 4 h 41"/>
                <a:gd name="T10" fmla="*/ 2 w 41"/>
                <a:gd name="T11" fmla="*/ 4 h 41"/>
                <a:gd name="T12" fmla="*/ 2 w 41"/>
                <a:gd name="T13" fmla="*/ 4 h 41"/>
                <a:gd name="T14" fmla="*/ 2 w 41"/>
                <a:gd name="T15" fmla="*/ 2 h 41"/>
                <a:gd name="T16" fmla="*/ 2 w 41"/>
                <a:gd name="T17" fmla="*/ 0 h 41"/>
                <a:gd name="T18" fmla="*/ 2 w 41"/>
                <a:gd name="T19" fmla="*/ 2 h 41"/>
                <a:gd name="T20" fmla="*/ 2 w 41"/>
                <a:gd name="T21" fmla="*/ 4 h 41"/>
                <a:gd name="T22" fmla="*/ 2 w 41"/>
                <a:gd name="T23" fmla="*/ 4 h 41"/>
                <a:gd name="T24" fmla="*/ 0 w 41"/>
                <a:gd name="T25" fmla="*/ 4 h 41"/>
                <a:gd name="T26" fmla="*/ 2 w 41"/>
                <a:gd name="T27" fmla="*/ 4 h 41"/>
                <a:gd name="T28" fmla="*/ 2 w 41"/>
                <a:gd name="T29" fmla="*/ 4 h 41"/>
                <a:gd name="T30" fmla="*/ 2 w 41"/>
                <a:gd name="T31" fmla="*/ 4 h 41"/>
                <a:gd name="T32" fmla="*/ 2 w 41"/>
                <a:gd name="T33" fmla="*/ 4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21" y="41"/>
                  </a:moveTo>
                  <a:lnTo>
                    <a:pt x="28" y="40"/>
                  </a:lnTo>
                  <a:lnTo>
                    <a:pt x="35" y="35"/>
                  </a:lnTo>
                  <a:lnTo>
                    <a:pt x="40" y="28"/>
                  </a:lnTo>
                  <a:lnTo>
                    <a:pt x="41" y="21"/>
                  </a:lnTo>
                  <a:lnTo>
                    <a:pt x="40" y="13"/>
                  </a:lnTo>
                  <a:lnTo>
                    <a:pt x="35" y="6"/>
                  </a:lnTo>
                  <a:lnTo>
                    <a:pt x="28" y="2"/>
                  </a:lnTo>
                  <a:lnTo>
                    <a:pt x="21" y="0"/>
                  </a:lnTo>
                  <a:lnTo>
                    <a:pt x="13" y="2"/>
                  </a:lnTo>
                  <a:lnTo>
                    <a:pt x="6" y="6"/>
                  </a:lnTo>
                  <a:lnTo>
                    <a:pt x="2" y="13"/>
                  </a:lnTo>
                  <a:lnTo>
                    <a:pt x="0" y="21"/>
                  </a:lnTo>
                  <a:lnTo>
                    <a:pt x="2" y="28"/>
                  </a:lnTo>
                  <a:lnTo>
                    <a:pt x="6" y="35"/>
                  </a:lnTo>
                  <a:lnTo>
                    <a:pt x="13" y="40"/>
                  </a:lnTo>
                  <a:lnTo>
                    <a:pt x="2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dirty="0"/>
            </a:p>
          </p:txBody>
        </p:sp>
      </p:grpSp>
      <p:sp>
        <p:nvSpPr>
          <p:cNvPr id="36867" name="AutoShape 27"/>
          <p:cNvSpPr>
            <a:spLocks noChangeArrowheads="1"/>
          </p:cNvSpPr>
          <p:nvPr/>
        </p:nvSpPr>
        <p:spPr bwMode="auto">
          <a:xfrm>
            <a:off x="2514600" y="58674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6868" name="AutoShape 28"/>
          <p:cNvSpPr>
            <a:spLocks noChangeArrowheads="1"/>
          </p:cNvSpPr>
          <p:nvPr/>
        </p:nvSpPr>
        <p:spPr bwMode="auto">
          <a:xfrm>
            <a:off x="2514600" y="53340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6869" name="Text Box 29"/>
          <p:cNvSpPr txBox="1">
            <a:spLocks noChangeArrowheads="1"/>
          </p:cNvSpPr>
          <p:nvPr/>
        </p:nvSpPr>
        <p:spPr bwMode="auto">
          <a:xfrm>
            <a:off x="3448050" y="5519738"/>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Disappointment</a:t>
            </a:r>
          </a:p>
        </p:txBody>
      </p:sp>
      <p:sp>
        <p:nvSpPr>
          <p:cNvPr id="36870" name="AutoShape 30"/>
          <p:cNvSpPr>
            <a:spLocks noChangeArrowheads="1"/>
          </p:cNvSpPr>
          <p:nvPr/>
        </p:nvSpPr>
        <p:spPr bwMode="auto">
          <a:xfrm>
            <a:off x="2514600" y="48006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6871" name="AutoShape 31"/>
          <p:cNvSpPr>
            <a:spLocks noChangeArrowheads="1"/>
          </p:cNvSpPr>
          <p:nvPr/>
        </p:nvSpPr>
        <p:spPr bwMode="auto">
          <a:xfrm>
            <a:off x="2514600" y="42672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61856" name="AutoShape 32"/>
          <p:cNvSpPr>
            <a:spLocks noChangeArrowheads="1"/>
          </p:cNvSpPr>
          <p:nvPr/>
        </p:nvSpPr>
        <p:spPr bwMode="auto">
          <a:xfrm>
            <a:off x="2514600" y="3733800"/>
            <a:ext cx="4343400" cy="6858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6873" name="Text Box 33"/>
          <p:cNvSpPr txBox="1">
            <a:spLocks noChangeArrowheads="1"/>
          </p:cNvSpPr>
          <p:nvPr/>
        </p:nvSpPr>
        <p:spPr bwMode="auto">
          <a:xfrm>
            <a:off x="3886200" y="4986338"/>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Diagnosis</a:t>
            </a:r>
          </a:p>
        </p:txBody>
      </p:sp>
      <p:sp>
        <p:nvSpPr>
          <p:cNvPr id="36874" name="Text Box 34"/>
          <p:cNvSpPr txBox="1">
            <a:spLocks noChangeArrowheads="1"/>
          </p:cNvSpPr>
          <p:nvPr/>
        </p:nvSpPr>
        <p:spPr bwMode="auto">
          <a:xfrm>
            <a:off x="3995738" y="4419600"/>
            <a:ext cx="1338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Disease</a:t>
            </a:r>
            <a:endParaRPr lang="en-US" altLang="en-US" dirty="0"/>
          </a:p>
        </p:txBody>
      </p:sp>
      <p:sp>
        <p:nvSpPr>
          <p:cNvPr id="461859" name="Text Box 35"/>
          <p:cNvSpPr txBox="1">
            <a:spLocks noChangeArrowheads="1"/>
          </p:cNvSpPr>
          <p:nvPr/>
        </p:nvSpPr>
        <p:spPr bwMode="auto">
          <a:xfrm>
            <a:off x="3956050" y="3919538"/>
            <a:ext cx="145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Disabled</a:t>
            </a:r>
            <a:endParaRPr lang="en-US" altLang="en-US" dirty="0"/>
          </a:p>
        </p:txBody>
      </p:sp>
      <p:sp>
        <p:nvSpPr>
          <p:cNvPr id="36876" name="WordArt 36"/>
          <p:cNvSpPr>
            <a:spLocks noChangeArrowheads="1" noChangeShapeType="1" noTextEdit="1"/>
          </p:cNvSpPr>
          <p:nvPr/>
        </p:nvSpPr>
        <p:spPr bwMode="auto">
          <a:xfrm rot="-4196236">
            <a:off x="-1200150" y="3371850"/>
            <a:ext cx="4876800" cy="571500"/>
          </a:xfrm>
          <a:prstGeom prst="rect">
            <a:avLst/>
          </a:prstGeom>
        </p:spPr>
        <p:txBody>
          <a:bodyPr wrap="none" fromWordArt="1">
            <a:prstTxWarp prst="textPlain">
              <a:avLst>
                <a:gd name="adj" fmla="val 50000"/>
              </a:avLst>
            </a:prstTxWarp>
          </a:bodyPr>
          <a:lstStyle/>
          <a:p>
            <a:pPr algn="ctr"/>
            <a:endParaRPr lang="en-NZ" sz="3600" b="1" kern="10" dirty="0">
              <a:ln w="25400">
                <a:solidFill>
                  <a:srgbClr val="000000"/>
                </a:solidFill>
                <a:round/>
                <a:headEnd/>
                <a:tailEnd/>
              </a:ln>
              <a:solidFill>
                <a:srgbClr val="990000"/>
              </a:solidFill>
              <a:latin typeface="Arial Black"/>
            </a:endParaRPr>
          </a:p>
        </p:txBody>
      </p:sp>
      <p:sp>
        <p:nvSpPr>
          <p:cNvPr id="36877" name="WordArt 38"/>
          <p:cNvSpPr>
            <a:spLocks noChangeArrowheads="1" noChangeShapeType="1" noTextEdit="1"/>
          </p:cNvSpPr>
          <p:nvPr/>
        </p:nvSpPr>
        <p:spPr bwMode="auto">
          <a:xfrm>
            <a:off x="3581400" y="228600"/>
            <a:ext cx="2133600" cy="685800"/>
          </a:xfrm>
          <a:prstGeom prst="rect">
            <a:avLst/>
          </a:prstGeom>
        </p:spPr>
        <p:txBody>
          <a:bodyPr wrap="none" fromWordArt="1">
            <a:prstTxWarp prst="textPlain">
              <a:avLst>
                <a:gd name="adj" fmla="val 50000"/>
              </a:avLst>
            </a:prstTxWarp>
          </a:bodyPr>
          <a:lstStyle/>
          <a:p>
            <a:pPr algn="ctr"/>
            <a:endParaRPr lang="en-NZ" sz="3600" kern="10" dirty="0">
              <a:ln w="9525">
                <a:solidFill>
                  <a:srgbClr val="000000"/>
                </a:solidFill>
                <a:round/>
                <a:headEnd/>
                <a:tailEnd/>
              </a:ln>
              <a:solidFill>
                <a:srgbClr val="FFFFFF"/>
              </a:solidFill>
              <a:latin typeface="Arial Black"/>
            </a:endParaRPr>
          </a:p>
        </p:txBody>
      </p:sp>
      <p:sp>
        <p:nvSpPr>
          <p:cNvPr id="36878" name="Text Box 39"/>
          <p:cNvSpPr txBox="1">
            <a:spLocks noChangeArrowheads="1"/>
          </p:cNvSpPr>
          <p:nvPr/>
        </p:nvSpPr>
        <p:spPr bwMode="auto">
          <a:xfrm>
            <a:off x="3886200" y="6053138"/>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t>Difficulties</a:t>
            </a:r>
          </a:p>
        </p:txBody>
      </p:sp>
    </p:spTree>
    <p:extLst>
      <p:ext uri="{BB962C8B-B14F-4D97-AF65-F5344CB8AC3E}">
        <p14:creationId xmlns:p14="http://schemas.microsoft.com/office/powerpoint/2010/main" val="197661950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61856"/>
                                        </p:tgtEl>
                                        <p:attrNameLst>
                                          <p:attrName>style.visibility</p:attrName>
                                        </p:attrNameLst>
                                      </p:cBhvr>
                                      <p:to>
                                        <p:strVal val="visible"/>
                                      </p:to>
                                    </p:set>
                                    <p:anim calcmode="lin" valueType="num">
                                      <p:cBhvr additive="base">
                                        <p:cTn id="7" dur="1000" fill="hold"/>
                                        <p:tgtEl>
                                          <p:spTgt spid="461856"/>
                                        </p:tgtEl>
                                        <p:attrNameLst>
                                          <p:attrName>ppt_x</p:attrName>
                                        </p:attrNameLst>
                                      </p:cBhvr>
                                      <p:tavLst>
                                        <p:tav tm="0">
                                          <p:val>
                                            <p:strVal val="#ppt_x"/>
                                          </p:val>
                                        </p:tav>
                                        <p:tav tm="100000">
                                          <p:val>
                                            <p:strVal val="#ppt_x"/>
                                          </p:val>
                                        </p:tav>
                                      </p:tavLst>
                                    </p:anim>
                                    <p:anim calcmode="lin" valueType="num">
                                      <p:cBhvr additive="base">
                                        <p:cTn id="8" dur="1000" fill="hold"/>
                                        <p:tgtEl>
                                          <p:spTgt spid="46185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61859"/>
                                        </p:tgtEl>
                                        <p:attrNameLst>
                                          <p:attrName>style.visibility</p:attrName>
                                        </p:attrNameLst>
                                      </p:cBhvr>
                                      <p:to>
                                        <p:strVal val="visible"/>
                                      </p:to>
                                    </p:set>
                                    <p:anim calcmode="lin" valueType="num">
                                      <p:cBhvr additive="base">
                                        <p:cTn id="11" dur="1000" fill="hold"/>
                                        <p:tgtEl>
                                          <p:spTgt spid="461859"/>
                                        </p:tgtEl>
                                        <p:attrNameLst>
                                          <p:attrName>ppt_x</p:attrName>
                                        </p:attrNameLst>
                                      </p:cBhvr>
                                      <p:tavLst>
                                        <p:tav tm="0">
                                          <p:val>
                                            <p:strVal val="#ppt_x"/>
                                          </p:val>
                                        </p:tav>
                                        <p:tav tm="100000">
                                          <p:val>
                                            <p:strVal val="#ppt_x"/>
                                          </p:val>
                                        </p:tav>
                                      </p:tavLst>
                                    </p:anim>
                                    <p:anim calcmode="lin" valueType="num">
                                      <p:cBhvr additive="base">
                                        <p:cTn id="12" dur="1000" fill="hold"/>
                                        <p:tgtEl>
                                          <p:spTgt spid="4618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5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ustom 13">
      <a:dk1>
        <a:srgbClr val="C00000"/>
      </a:dk1>
      <a:lt1>
        <a:srgbClr val="713604"/>
      </a:lt1>
      <a:dk2>
        <a:srgbClr val="974806"/>
      </a:dk2>
      <a:lt2>
        <a:srgbClr val="FFFFCC"/>
      </a:lt2>
      <a:accent1>
        <a:srgbClr val="4F81BD"/>
      </a:accent1>
      <a:accent2>
        <a:srgbClr val="C0504D"/>
      </a:accent2>
      <a:accent3>
        <a:srgbClr val="F9B277"/>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435</TotalTime>
  <Words>1991</Words>
  <Application>Microsoft Office PowerPoint</Application>
  <PresentationFormat>On-screen Show (4:3)</PresentationFormat>
  <Paragraphs>341</Paragraphs>
  <Slides>30</Slides>
  <Notes>16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Elemental</vt:lpstr>
      <vt:lpstr>FACING UP</vt:lpstr>
      <vt:lpstr>How Facing Up Works</vt:lpstr>
      <vt:lpstr>Course Overview</vt:lpstr>
      <vt:lpstr>Unique Aspects of Facing Up </vt:lpstr>
      <vt:lpstr>The training is facilitated in a manner that upholds Recovery Innovations’ principles and philosophy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Modules One and Two</vt:lpstr>
      <vt:lpstr>Map of Consciousness David Hawkins, M.D., Ph.D.</vt:lpstr>
      <vt:lpstr>The Importance of Primary Care</vt:lpstr>
      <vt:lpstr>Physical Health Screening</vt:lpstr>
      <vt:lpstr>Stress Management </vt:lpstr>
      <vt:lpstr>Three Secrets to Good Health</vt:lpstr>
      <vt:lpstr>Plugging into Good Relationships</vt:lpstr>
      <vt:lpstr>Using Our Spiritual Source</vt:lpstr>
      <vt:lpstr>Identifying a Plan to Move Forward and Paying It Forward</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FACING UP</dc:title>
  <dc:creator>Lisa St. George</dc:creator>
  <cp:lastModifiedBy>Jonikas, Jessica</cp:lastModifiedBy>
  <cp:revision>23</cp:revision>
  <dcterms:created xsi:type="dcterms:W3CDTF">2014-10-01T17:44:09Z</dcterms:created>
  <dcterms:modified xsi:type="dcterms:W3CDTF">2014-10-07T21:55:39Z</dcterms:modified>
</cp:coreProperties>
</file>